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4"/>
  </p:notesMasterIdLst>
  <p:handoutMasterIdLst>
    <p:handoutMasterId r:id="rId35"/>
  </p:handoutMasterIdLst>
  <p:sldIdLst>
    <p:sldId id="257" r:id="rId5"/>
    <p:sldId id="420" r:id="rId6"/>
    <p:sldId id="421" r:id="rId7"/>
    <p:sldId id="422" r:id="rId8"/>
    <p:sldId id="423" r:id="rId9"/>
    <p:sldId id="1193" r:id="rId10"/>
    <p:sldId id="1194" r:id="rId11"/>
    <p:sldId id="1195" r:id="rId12"/>
    <p:sldId id="348" r:id="rId13"/>
    <p:sldId id="347" r:id="rId14"/>
    <p:sldId id="1180" r:id="rId15"/>
    <p:sldId id="349" r:id="rId16"/>
    <p:sldId id="1196" r:id="rId17"/>
    <p:sldId id="1179" r:id="rId18"/>
    <p:sldId id="331" r:id="rId19"/>
    <p:sldId id="266" r:id="rId20"/>
    <p:sldId id="1172" r:id="rId21"/>
    <p:sldId id="346" r:id="rId22"/>
    <p:sldId id="1174" r:id="rId23"/>
    <p:sldId id="343" r:id="rId24"/>
    <p:sldId id="350" r:id="rId25"/>
    <p:sldId id="337" r:id="rId26"/>
    <p:sldId id="336" r:id="rId27"/>
    <p:sldId id="338" r:id="rId28"/>
    <p:sldId id="371" r:id="rId29"/>
    <p:sldId id="1192" r:id="rId30"/>
    <p:sldId id="1241" r:id="rId31"/>
    <p:sldId id="1240" r:id="rId32"/>
    <p:sldId id="118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ontgomery" initials="JM" lastIdx="4" clrIdx="0">
    <p:extLst>
      <p:ext uri="{19B8F6BF-5375-455C-9EA6-DF929625EA0E}">
        <p15:presenceInfo xmlns:p15="http://schemas.microsoft.com/office/powerpoint/2012/main" userId="S::james.montgomery@yes.org.uk::9bd3dad2-c532-4885-b169-f1f225badf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CC1"/>
    <a:srgbClr val="898989"/>
    <a:srgbClr val="CDCDCD"/>
    <a:srgbClr val="79B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CE8B7-5B21-9A10-03B8-CA1261114EBF}" v="1" dt="2022-02-16T15:00:20.189"/>
    <p1510:client id="{E83A694F-8A3D-9224-842B-BC84DEB7BD81}" v="10" dt="2022-02-16T15:07:55.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863836-1836-4084-98B7-35608039C7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36A54C4-9DB1-4733-9DF8-215E259314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38DC7C-FC4F-4CC2-9B37-EF2EC3B4DA64}" type="datetimeFigureOut">
              <a:rPr lang="en-GB" smtClean="0"/>
              <a:t>16/03/2023</a:t>
            </a:fld>
            <a:endParaRPr lang="en-GB"/>
          </a:p>
        </p:txBody>
      </p:sp>
      <p:sp>
        <p:nvSpPr>
          <p:cNvPr id="4" name="Footer Placeholder 3">
            <a:extLst>
              <a:ext uri="{FF2B5EF4-FFF2-40B4-BE49-F238E27FC236}">
                <a16:creationId xmlns:a16="http://schemas.microsoft.com/office/drawing/2014/main" id="{E6AF896C-5E08-4EF9-9114-FCA7BEBCEC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EF58FB-1A2F-463B-9F38-9F0439EBAC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9212F-DC9E-4DBF-955E-30C9307E004A}" type="slidenum">
              <a:rPr lang="en-GB" smtClean="0"/>
              <a:t>‹#›</a:t>
            </a:fld>
            <a:endParaRPr lang="en-GB"/>
          </a:p>
        </p:txBody>
      </p:sp>
    </p:spTree>
    <p:extLst>
      <p:ext uri="{BB962C8B-B14F-4D97-AF65-F5344CB8AC3E}">
        <p14:creationId xmlns:p14="http://schemas.microsoft.com/office/powerpoint/2010/main" val="967424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E68B5-ADDE-4A4C-9F49-367751A9E7AF}"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6AD6F-D1CE-446E-B90B-495AD5B2E7AD}" type="slidenum">
              <a:rPr lang="en-GB" smtClean="0"/>
              <a:t>‹#›</a:t>
            </a:fld>
            <a:endParaRPr lang="en-GB"/>
          </a:p>
        </p:txBody>
      </p:sp>
    </p:spTree>
    <p:extLst>
      <p:ext uri="{BB962C8B-B14F-4D97-AF65-F5344CB8AC3E}">
        <p14:creationId xmlns:p14="http://schemas.microsoft.com/office/powerpoint/2010/main" val="271438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DEE71273-038E-45C8-9384-CB5A05D079DE}" type="slidenum">
              <a:rPr lang="en-GB" smtClean="0"/>
              <a:t>1</a:t>
            </a:fld>
            <a:endParaRPr lang="en-GB"/>
          </a:p>
        </p:txBody>
      </p:sp>
    </p:spTree>
    <p:extLst>
      <p:ext uri="{BB962C8B-B14F-4D97-AF65-F5344CB8AC3E}">
        <p14:creationId xmlns:p14="http://schemas.microsoft.com/office/powerpoint/2010/main" val="122739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14</a:t>
            </a:fld>
            <a:endParaRPr lang="en-GB"/>
          </a:p>
        </p:txBody>
      </p:sp>
    </p:spTree>
    <p:extLst>
      <p:ext uri="{BB962C8B-B14F-4D97-AF65-F5344CB8AC3E}">
        <p14:creationId xmlns:p14="http://schemas.microsoft.com/office/powerpoint/2010/main" val="37694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Interactive** What is a customer group? **add in </a:t>
            </a:r>
            <a:r>
              <a:rPr lang="en-GB" err="1"/>
              <a:t>Menti</a:t>
            </a:r>
            <a:r>
              <a:rPr lang="en-GB"/>
              <a:t> slide**</a:t>
            </a:r>
          </a:p>
          <a:p>
            <a:endParaRPr lang="en-GB"/>
          </a:p>
          <a:p>
            <a:r>
              <a:rPr lang="en-GB"/>
              <a:t>Customer Groups are</a:t>
            </a:r>
          </a:p>
          <a:p>
            <a:pPr marL="0" indent="0">
              <a:buNone/>
            </a:pPr>
            <a:endParaRPr lang="en-GB"/>
          </a:p>
          <a:p>
            <a:pPr>
              <a:buFont typeface="Arial" panose="020B0604020202020204" pitchFamily="34" charset="0"/>
              <a:buChar char="•"/>
            </a:pPr>
            <a:r>
              <a:rPr lang="en-GB" b="1">
                <a:solidFill>
                  <a:srgbClr val="79B0E0"/>
                </a:solidFill>
                <a:latin typeface="Montserrat" panose="00000500000000000000"/>
              </a:rPr>
              <a:t>Distinct group of people from the same generation whom have similar buying or consuming habits </a:t>
            </a:r>
          </a:p>
          <a:p>
            <a:pPr>
              <a:buFont typeface="Arial" panose="020B0604020202020204" pitchFamily="34" charset="0"/>
              <a:buChar char="•"/>
            </a:pPr>
            <a:endParaRPr lang="en-GB" b="1">
              <a:solidFill>
                <a:srgbClr val="79B0E0"/>
              </a:solidFill>
              <a:latin typeface="Montserrat" panose="00000500000000000000"/>
            </a:endParaRPr>
          </a:p>
          <a:p>
            <a:pPr>
              <a:buFont typeface="Arial" panose="020B0604020202020204" pitchFamily="34" charset="0"/>
              <a:buChar char="•"/>
            </a:pPr>
            <a:r>
              <a:rPr lang="en-GB" b="1">
                <a:solidFill>
                  <a:srgbClr val="79B0E0"/>
                </a:solidFill>
                <a:latin typeface="Montserrat" panose="00000500000000000000"/>
              </a:rPr>
              <a:t>You may have more than one customer group</a:t>
            </a:r>
          </a:p>
          <a:p>
            <a:pPr>
              <a:buFont typeface="Arial" panose="020B0604020202020204" pitchFamily="34" charset="0"/>
              <a:buChar char="•"/>
            </a:pPr>
            <a:endParaRPr lang="en-GB" b="1">
              <a:solidFill>
                <a:srgbClr val="79B0E0"/>
              </a:solidFill>
              <a:latin typeface="Montserrat" panose="00000500000000000000"/>
            </a:endParaRPr>
          </a:p>
          <a:p>
            <a:pPr>
              <a:buFont typeface="Arial" panose="020B0604020202020204" pitchFamily="34" charset="0"/>
              <a:buChar char="•"/>
            </a:pPr>
            <a:r>
              <a:rPr lang="en-GB" b="1">
                <a:solidFill>
                  <a:srgbClr val="79B0E0"/>
                </a:solidFill>
                <a:latin typeface="Montserrat" panose="00000500000000000000"/>
              </a:rPr>
              <a:t>Your customer groups may cross over and change as your ideas or business develops</a:t>
            </a:r>
          </a:p>
          <a:p>
            <a:pPr>
              <a:buFont typeface="Arial" panose="020B0604020202020204" pitchFamily="34" charset="0"/>
              <a:buChar char="•"/>
            </a:pPr>
            <a:endParaRPr lang="en-GB" b="1">
              <a:solidFill>
                <a:srgbClr val="79B0E0"/>
              </a:solidFill>
              <a:latin typeface="Montserrat" panose="00000500000000000000"/>
            </a:endParaRPr>
          </a:p>
          <a:p>
            <a:pPr>
              <a:buFont typeface="Arial" panose="020B0604020202020204" pitchFamily="34" charset="0"/>
              <a:buChar char="•"/>
            </a:pPr>
            <a:r>
              <a:rPr lang="en-GB" b="1">
                <a:solidFill>
                  <a:srgbClr val="79B0E0"/>
                </a:solidFill>
                <a:latin typeface="Montserrat" panose="00000500000000000000"/>
              </a:rPr>
              <a:t>Your customer may be different from your user</a:t>
            </a:r>
          </a:p>
          <a:p>
            <a:endParaRPr lang="en-GB"/>
          </a:p>
          <a:p>
            <a:endParaRPr lang="en-GB"/>
          </a:p>
        </p:txBody>
      </p:sp>
      <p:sp>
        <p:nvSpPr>
          <p:cNvPr id="4" name="Slide Number Placeholder 3"/>
          <p:cNvSpPr>
            <a:spLocks noGrp="1"/>
          </p:cNvSpPr>
          <p:nvPr>
            <p:ph type="sldNum" sz="quarter" idx="5"/>
          </p:nvPr>
        </p:nvSpPr>
        <p:spPr/>
        <p:txBody>
          <a:bodyPr/>
          <a:lstStyle/>
          <a:p>
            <a:fld id="{BE8385B3-575D-40FF-AC00-4CB716BE838B}" type="slidenum">
              <a:rPr lang="en-GB" smtClean="0"/>
              <a:t>15</a:t>
            </a:fld>
            <a:endParaRPr lang="en-GB"/>
          </a:p>
        </p:txBody>
      </p:sp>
    </p:spTree>
    <p:extLst>
      <p:ext uri="{BB962C8B-B14F-4D97-AF65-F5344CB8AC3E}">
        <p14:creationId xmlns:p14="http://schemas.microsoft.com/office/powerpoint/2010/main" val="73233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**Interactive – has anyone seen any of these before?**</a:t>
            </a:r>
          </a:p>
          <a:p>
            <a:endParaRPr lang="en-GB"/>
          </a:p>
          <a:p>
            <a:r>
              <a:rPr lang="en-GB"/>
              <a:t>Gen Z – 1995 – onwards – have been exposed to the internet and technology their whole life – perhaps less focused as they process info more quickly, better at multi-tasking, not bothered too much about price, value independence – have higher expectations, they expect brand loyalty</a:t>
            </a:r>
          </a:p>
          <a:p>
            <a:endParaRPr lang="en-GB"/>
          </a:p>
          <a:p>
            <a:r>
              <a:rPr lang="en-GB"/>
              <a:t>Gen Y/Millennial – 1980 – 1994 – entered workforce as economy crashed – largest group of entrepreneurs, social media savvy, online, reviews, ease of shopping, where to eat based on Instagram, hair stylists from </a:t>
            </a:r>
            <a:r>
              <a:rPr lang="en-GB" err="1"/>
              <a:t>facebook</a:t>
            </a:r>
            <a:r>
              <a:rPr lang="en-GB"/>
              <a:t> – focus on innovations, influenced by peers – negative assumptions – lazy, unhappy, entitled, </a:t>
            </a:r>
            <a:r>
              <a:rPr lang="en-GB" err="1"/>
              <a:t>narcissits</a:t>
            </a:r>
            <a:r>
              <a:rPr lang="en-GB"/>
              <a:t>, </a:t>
            </a:r>
          </a:p>
          <a:p>
            <a:r>
              <a:rPr lang="en-GB"/>
              <a:t>Gen X – 1965 – 1980 – hybrids – grew up without online but have adapted, busy, juggling a lot – coupons, email marketing, invest in ethical brands</a:t>
            </a:r>
          </a:p>
          <a:p>
            <a:r>
              <a:rPr lang="en-GB"/>
              <a:t>Gen Y</a:t>
            </a:r>
          </a:p>
          <a:p>
            <a:r>
              <a:rPr lang="en-GB"/>
              <a:t>Baby Boomers – born 1946 – 1964 – up-sell/brand loyal/traditional sales</a:t>
            </a:r>
          </a:p>
          <a:p>
            <a:r>
              <a:rPr lang="en-GB"/>
              <a:t>Silent/Grey Market</a:t>
            </a:r>
          </a:p>
          <a:p>
            <a:endParaRPr lang="en-GB" b="1" u="sng"/>
          </a:p>
          <a:p>
            <a:r>
              <a:rPr lang="en-GB" b="1" u="sng"/>
              <a:t>**Interactive - Which generation do you fall into?**</a:t>
            </a:r>
            <a:endParaRPr lang="en-GB" b="1" u="sng">
              <a:cs typeface="Calibri"/>
            </a:endParaRPr>
          </a:p>
          <a:p>
            <a:r>
              <a:rPr lang="en-GB"/>
              <a:t>If using Zoom – using Annotation to tick which one audience falls into.</a:t>
            </a:r>
          </a:p>
          <a:p>
            <a:endParaRPr lang="en-GB"/>
          </a:p>
          <a:p>
            <a:endParaRPr lang="en-GB"/>
          </a:p>
          <a:p>
            <a:pPr marL="0" indent="0">
              <a:buNone/>
            </a:pPr>
            <a:endParaRPr lang="en-GB" b="1" u="none">
              <a:solidFill>
                <a:srgbClr val="79B0E0"/>
              </a:solidFill>
              <a:latin typeface="Montserrat" panose="00000500000000000000"/>
            </a:endParaRPr>
          </a:p>
          <a:p>
            <a:pPr marL="0" indent="0">
              <a:buNone/>
            </a:pPr>
            <a:r>
              <a:rPr lang="en-GB" b="1">
                <a:solidFill>
                  <a:srgbClr val="79B0E0"/>
                </a:solidFill>
                <a:latin typeface="Montserrat" panose="00000500000000000000"/>
              </a:rPr>
              <a:t>Gen Z – born after 1997 – born into diversity, digital natives, entrepreneurial, less-focused, socially aware and instantaneous </a:t>
            </a:r>
          </a:p>
          <a:p>
            <a:pPr marL="0" indent="0">
              <a:buNone/>
            </a:pPr>
            <a:endParaRPr lang="en-GB" b="1">
              <a:solidFill>
                <a:srgbClr val="79B0E0"/>
              </a:solidFill>
              <a:latin typeface="Montserrat" panose="00000500000000000000"/>
            </a:endParaRPr>
          </a:p>
          <a:p>
            <a:pPr marL="0" indent="0">
              <a:buNone/>
            </a:pPr>
            <a:r>
              <a:rPr lang="en-GB" b="1">
                <a:solidFill>
                  <a:srgbClr val="79B0E0"/>
                </a:solidFill>
                <a:latin typeface="Montserrat" panose="00000500000000000000"/>
              </a:rPr>
              <a:t>Gen Y/Millennial – 1980 – 1996 – champion diversity, optimistic and realistic, self inventive, multi-cultural, collaborative and confident</a:t>
            </a:r>
          </a:p>
          <a:p>
            <a:pPr marL="0" indent="0">
              <a:buNone/>
            </a:pPr>
            <a:endParaRPr lang="en-GB" b="1">
              <a:solidFill>
                <a:srgbClr val="79B0E0"/>
              </a:solidFill>
              <a:latin typeface="Montserrat" panose="00000500000000000000"/>
            </a:endParaRPr>
          </a:p>
          <a:p>
            <a:pPr marL="0" indent="0">
              <a:buNone/>
            </a:pPr>
            <a:r>
              <a:rPr lang="en-GB" b="1">
                <a:solidFill>
                  <a:srgbClr val="79B0E0"/>
                </a:solidFill>
                <a:latin typeface="Montserrat" panose="00000500000000000000"/>
              </a:rPr>
              <a:t>Gen X – 1965 – 1979 – accept diversity, pragmatic and practical, self-reliant, sceptical, independent and hard-working</a:t>
            </a:r>
          </a:p>
          <a:p>
            <a:pPr marL="0" indent="0">
              <a:buNone/>
            </a:pPr>
            <a:endParaRPr lang="en-GB" b="1">
              <a:solidFill>
                <a:srgbClr val="79B0E0"/>
              </a:solidFill>
              <a:latin typeface="Montserrat" panose="00000500000000000000"/>
            </a:endParaRPr>
          </a:p>
          <a:p>
            <a:pPr marL="0" indent="0">
              <a:buNone/>
            </a:pPr>
            <a:r>
              <a:rPr lang="en-GB" b="1">
                <a:solidFill>
                  <a:srgbClr val="79B0E0"/>
                </a:solidFill>
                <a:latin typeface="Montserrat" panose="00000500000000000000"/>
              </a:rPr>
              <a:t>Baby Boomers  1945 – 1964 - adapting to diversity, work-centric, desire quality, independent, goal orientated and strong leaders</a:t>
            </a:r>
          </a:p>
          <a:p>
            <a:pPr marL="0" indent="0">
              <a:buNone/>
            </a:pPr>
            <a:endParaRPr lang="en-GB" b="1">
              <a:solidFill>
                <a:srgbClr val="79B0E0"/>
              </a:solidFill>
              <a:latin typeface="Montserrat" panose="00000500000000000000"/>
            </a:endParaRPr>
          </a:p>
          <a:p>
            <a:pPr marL="0" indent="0">
              <a:buNone/>
            </a:pPr>
            <a:r>
              <a:rPr lang="en-GB" b="1">
                <a:solidFill>
                  <a:srgbClr val="79B0E0"/>
                </a:solidFill>
                <a:latin typeface="Montserrat" panose="00000500000000000000"/>
              </a:rPr>
              <a:t>Grey Market – 1925 – 1945 – adopting diversity, direct, honest, respectful of authority, loyal and disciplined </a:t>
            </a:r>
          </a:p>
          <a:p>
            <a:endParaRPr lang="en-GB"/>
          </a:p>
          <a:p>
            <a:endParaRPr lang="en-GB"/>
          </a:p>
        </p:txBody>
      </p:sp>
      <p:sp>
        <p:nvSpPr>
          <p:cNvPr id="4" name="Slide Number Placeholder 3"/>
          <p:cNvSpPr>
            <a:spLocks noGrp="1"/>
          </p:cNvSpPr>
          <p:nvPr>
            <p:ph type="sldNum" sz="quarter" idx="5"/>
          </p:nvPr>
        </p:nvSpPr>
        <p:spPr/>
        <p:txBody>
          <a:bodyPr/>
          <a:lstStyle/>
          <a:p>
            <a:fld id="{BE8385B3-575D-40FF-AC00-4CB716BE838B}" type="slidenum">
              <a:rPr lang="en-GB" smtClean="0"/>
              <a:t>16</a:t>
            </a:fld>
            <a:endParaRPr lang="en-GB"/>
          </a:p>
        </p:txBody>
      </p:sp>
    </p:spTree>
    <p:extLst>
      <p:ext uri="{BB962C8B-B14F-4D97-AF65-F5344CB8AC3E}">
        <p14:creationId xmlns:p14="http://schemas.microsoft.com/office/powerpoint/2010/main" val="904774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Groups of 5 or 6</a:t>
            </a:r>
          </a:p>
          <a:p>
            <a:endParaRPr lang="en-GB"/>
          </a:p>
          <a:p>
            <a:r>
              <a:rPr lang="en-GB"/>
              <a:t>Festive Wreath Making Class</a:t>
            </a:r>
          </a:p>
          <a:p>
            <a:endParaRPr lang="en-GB"/>
          </a:p>
          <a:p>
            <a:r>
              <a:rPr lang="en-GB"/>
              <a:t>Women in Business Networking Event</a:t>
            </a:r>
          </a:p>
          <a:p>
            <a:endParaRPr lang="en-GB"/>
          </a:p>
          <a:p>
            <a:r>
              <a:rPr lang="en-GB"/>
              <a:t>Historic Castle Tour</a:t>
            </a:r>
          </a:p>
          <a:p>
            <a:endParaRPr lang="en-GB"/>
          </a:p>
          <a:p>
            <a:r>
              <a:rPr lang="en-GB"/>
              <a:t>University Open Day</a:t>
            </a:r>
          </a:p>
          <a:p>
            <a:endParaRPr lang="en-GB"/>
          </a:p>
          <a:p>
            <a:r>
              <a:rPr lang="en-GB"/>
              <a:t>Gin Tasting</a:t>
            </a:r>
          </a:p>
          <a:p>
            <a:endParaRPr lang="en-GB"/>
          </a:p>
          <a:p>
            <a:r>
              <a:rPr lang="en-GB"/>
              <a:t>Light Show – Edinburgh Zoo</a:t>
            </a:r>
          </a:p>
          <a:p>
            <a:endParaRPr lang="en-GB"/>
          </a:p>
          <a:p>
            <a:r>
              <a:rPr lang="en-GB"/>
              <a:t>National Heritage Trail Guided Walk</a:t>
            </a:r>
          </a:p>
          <a:p>
            <a:endParaRPr lang="en-GB"/>
          </a:p>
          <a:p>
            <a:r>
              <a:rPr lang="en-GB"/>
              <a:t>Cyber Security Workshop </a:t>
            </a:r>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C896AD6F-D1CE-446E-B90B-495AD5B2E7AD}" type="slidenum">
              <a:rPr lang="en-GB" smtClean="0"/>
              <a:t>17</a:t>
            </a:fld>
            <a:endParaRPr lang="en-GB"/>
          </a:p>
        </p:txBody>
      </p:sp>
    </p:spTree>
    <p:extLst>
      <p:ext uri="{BB962C8B-B14F-4D97-AF65-F5344CB8AC3E}">
        <p14:creationId xmlns:p14="http://schemas.microsoft.com/office/powerpoint/2010/main" val="198554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What is your customer needs?</a:t>
            </a:r>
          </a:p>
          <a:p>
            <a:r>
              <a:rPr lang="en-GB"/>
              <a:t>Speed</a:t>
            </a:r>
          </a:p>
          <a:p>
            <a:r>
              <a:rPr lang="en-GB"/>
              <a:t>Ease of access </a:t>
            </a:r>
          </a:p>
          <a:p>
            <a:r>
              <a:rPr lang="en-GB"/>
              <a:t>Service</a:t>
            </a:r>
          </a:p>
          <a:p>
            <a:r>
              <a:rPr lang="en-GB"/>
              <a:t>Quality</a:t>
            </a:r>
          </a:p>
          <a:p>
            <a:r>
              <a:rPr lang="en-GB"/>
              <a:t>Style</a:t>
            </a:r>
          </a:p>
          <a:p>
            <a:endParaRPr lang="en-GB"/>
          </a:p>
          <a:p>
            <a:r>
              <a:rPr lang="en-GB"/>
              <a:t>You will need to understand:</a:t>
            </a:r>
          </a:p>
          <a:p>
            <a:r>
              <a:rPr lang="en-GB"/>
              <a:t>Needs, wants, pains, demographics, interests, motivations</a:t>
            </a:r>
          </a:p>
          <a:p>
            <a:endParaRPr lang="en-GB"/>
          </a:p>
        </p:txBody>
      </p:sp>
      <p:sp>
        <p:nvSpPr>
          <p:cNvPr id="4" name="Slide Number Placeholder 3"/>
          <p:cNvSpPr>
            <a:spLocks noGrp="1"/>
          </p:cNvSpPr>
          <p:nvPr>
            <p:ph type="sldNum" sz="quarter" idx="5"/>
          </p:nvPr>
        </p:nvSpPr>
        <p:spPr/>
        <p:txBody>
          <a:bodyPr/>
          <a:lstStyle/>
          <a:p>
            <a:fld id="{C896AD6F-D1CE-446E-B90B-495AD5B2E7AD}" type="slidenum">
              <a:rPr lang="en-GB" smtClean="0"/>
              <a:t>18</a:t>
            </a:fld>
            <a:endParaRPr lang="en-GB"/>
          </a:p>
        </p:txBody>
      </p:sp>
    </p:spTree>
    <p:extLst>
      <p:ext uri="{BB962C8B-B14F-4D97-AF65-F5344CB8AC3E}">
        <p14:creationId xmlns:p14="http://schemas.microsoft.com/office/powerpoint/2010/main" val="96201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Customer Profiling</a:t>
            </a:r>
          </a:p>
          <a:p>
            <a:endParaRPr lang="en-GB" b="1" u="sng"/>
          </a:p>
          <a:p>
            <a:r>
              <a:rPr lang="en-GB" b="0" u="none"/>
              <a:t>Use Facebook example of building a customer profile – tell them our age, location, interests, likes, wants etc.</a:t>
            </a:r>
          </a:p>
          <a:p>
            <a:r>
              <a:rPr lang="en-GB" sz="1200" kern="1200">
                <a:solidFill>
                  <a:schemeClr val="tx1"/>
                </a:solidFill>
                <a:effectLst/>
                <a:latin typeface="+mn-lt"/>
                <a:ea typeface="+mn-ea"/>
                <a:cs typeface="+mn-cs"/>
              </a:rPr>
              <a:t>customer Profiling helps advertisers</a:t>
            </a:r>
            <a:endParaRPr lang="en-GB" b="0" u="none"/>
          </a:p>
        </p:txBody>
      </p:sp>
      <p:sp>
        <p:nvSpPr>
          <p:cNvPr id="4" name="Slide Number Placeholder 3"/>
          <p:cNvSpPr>
            <a:spLocks noGrp="1"/>
          </p:cNvSpPr>
          <p:nvPr>
            <p:ph type="sldNum" sz="quarter" idx="5"/>
          </p:nvPr>
        </p:nvSpPr>
        <p:spPr/>
        <p:txBody>
          <a:bodyPr/>
          <a:lstStyle/>
          <a:p>
            <a:fld id="{45540B16-D8F5-4A62-B224-885F0519B401}" type="slidenum">
              <a:rPr lang="en-GB" smtClean="0"/>
              <a:t>19</a:t>
            </a:fld>
            <a:endParaRPr lang="en-GB"/>
          </a:p>
        </p:txBody>
      </p:sp>
    </p:spTree>
    <p:extLst>
      <p:ext uri="{BB962C8B-B14F-4D97-AF65-F5344CB8AC3E}">
        <p14:creationId xmlns:p14="http://schemas.microsoft.com/office/powerpoint/2010/main" val="373446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Create Your Own Customer Profile</a:t>
            </a:r>
          </a:p>
          <a:p>
            <a:r>
              <a:rPr lang="en-GB"/>
              <a:t>Can use customer sections from Lynn’s marketing </a:t>
            </a:r>
          </a:p>
        </p:txBody>
      </p:sp>
      <p:sp>
        <p:nvSpPr>
          <p:cNvPr id="4" name="Slide Number Placeholder 3"/>
          <p:cNvSpPr>
            <a:spLocks noGrp="1"/>
          </p:cNvSpPr>
          <p:nvPr>
            <p:ph type="sldNum" sz="quarter" idx="5"/>
          </p:nvPr>
        </p:nvSpPr>
        <p:spPr/>
        <p:txBody>
          <a:bodyPr/>
          <a:lstStyle/>
          <a:p>
            <a:fld id="{C896AD6F-D1CE-446E-B90B-495AD5B2E7AD}" type="slidenum">
              <a:rPr lang="en-GB" smtClean="0"/>
              <a:t>20</a:t>
            </a:fld>
            <a:endParaRPr lang="en-GB"/>
          </a:p>
        </p:txBody>
      </p:sp>
    </p:spTree>
    <p:extLst>
      <p:ext uri="{BB962C8B-B14F-4D97-AF65-F5344CB8AC3E}">
        <p14:creationId xmlns:p14="http://schemas.microsoft.com/office/powerpoint/2010/main" val="93744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96AD6F-D1CE-446E-B90B-495AD5B2E7AD}" type="slidenum">
              <a:rPr lang="en-GB" smtClean="0"/>
              <a:t>21</a:t>
            </a:fld>
            <a:endParaRPr lang="en-GB"/>
          </a:p>
        </p:txBody>
      </p:sp>
    </p:spTree>
    <p:extLst>
      <p:ext uri="{BB962C8B-B14F-4D97-AF65-F5344CB8AC3E}">
        <p14:creationId xmlns:p14="http://schemas.microsoft.com/office/powerpoint/2010/main" val="410886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Prevailing trends in the Market.</a:t>
            </a:r>
          </a:p>
          <a:p>
            <a:r>
              <a:rPr lang="en-GB" sz="1200" b="0" i="0" u="none" strike="noStrike" kern="1200">
                <a:solidFill>
                  <a:schemeClr val="tx1"/>
                </a:solidFill>
                <a:effectLst/>
                <a:latin typeface="+mn-lt"/>
                <a:ea typeface="+mn-ea"/>
                <a:cs typeface="+mn-cs"/>
              </a:rPr>
              <a:t>Market Segmentation.</a:t>
            </a:r>
          </a:p>
          <a:p>
            <a:r>
              <a:rPr lang="en-GB" sz="1200" b="0" i="0" u="none" strike="noStrike" kern="1200">
                <a:solidFill>
                  <a:schemeClr val="tx1"/>
                </a:solidFill>
                <a:effectLst/>
                <a:latin typeface="+mn-lt"/>
                <a:ea typeface="+mn-ea"/>
                <a:cs typeface="+mn-cs"/>
              </a:rPr>
              <a:t>Market information on product prices.</a:t>
            </a:r>
          </a:p>
          <a:p>
            <a:r>
              <a:rPr lang="en-GB" sz="1200" b="0" i="0" u="none" strike="noStrike" kern="1200">
                <a:solidFill>
                  <a:schemeClr val="tx1"/>
                </a:solidFill>
                <a:effectLst/>
                <a:latin typeface="+mn-lt"/>
                <a:ea typeface="+mn-ea"/>
                <a:cs typeface="+mn-cs"/>
              </a:rPr>
              <a:t>Analysis of the business strength, weakness, opportunities as well as threat.</a:t>
            </a:r>
          </a:p>
          <a:p>
            <a:r>
              <a:rPr lang="en-GB" sz="1200" b="0" i="0" u="none" strike="noStrike" kern="1200">
                <a:solidFill>
                  <a:schemeClr val="tx1"/>
                </a:solidFill>
                <a:effectLst/>
                <a:latin typeface="+mn-lt"/>
                <a:ea typeface="+mn-ea"/>
                <a:cs typeface="+mn-cs"/>
              </a:rPr>
              <a:t>Market research analysis on products, consumer accounts, and competitor.</a:t>
            </a:r>
          </a:p>
          <a:p>
            <a:r>
              <a:rPr lang="en-GB" sz="1200" b="0" i="0" u="none" strike="noStrike" kern="1200">
                <a:solidFill>
                  <a:schemeClr val="tx1"/>
                </a:solidFill>
                <a:effectLst/>
                <a:latin typeface="+mn-lt"/>
                <a:ea typeface="+mn-ea"/>
                <a:cs typeface="+mn-cs"/>
              </a:rPr>
              <a:t>Effective tapping of the prevailing market opportunities by identifying and using them to the best.</a:t>
            </a:r>
          </a:p>
          <a:p>
            <a:r>
              <a:rPr lang="en-GB" sz="1200" b="0" i="0" u="none" strike="noStrike" kern="1200">
                <a:solidFill>
                  <a:schemeClr val="tx1"/>
                </a:solidFill>
                <a:effectLst/>
                <a:latin typeface="+mn-lt"/>
                <a:ea typeface="+mn-ea"/>
                <a:cs typeface="+mn-cs"/>
              </a:rPr>
              <a:t>In encouraging a healthy communication with consumers by knowing their preferences, likes, and dislikes.</a:t>
            </a:r>
          </a:p>
          <a:p>
            <a:r>
              <a:rPr lang="en-GB" sz="1200" b="0" i="0" u="none" strike="noStrike" kern="1200">
                <a:solidFill>
                  <a:schemeClr val="tx1"/>
                </a:solidFill>
                <a:effectLst/>
                <a:latin typeface="+mn-lt"/>
                <a:ea typeface="+mn-ea"/>
                <a:cs typeface="+mn-cs"/>
              </a:rPr>
              <a:t>In taking immediate and timely actions in certain areas of the business and thus help to decrease the business risk.</a:t>
            </a:r>
          </a:p>
          <a:p>
            <a:r>
              <a:rPr lang="en-GB" sz="1200" b="0" i="0" u="none" strike="noStrike" kern="1200">
                <a:solidFill>
                  <a:schemeClr val="tx1"/>
                </a:solidFill>
                <a:effectLst/>
                <a:latin typeface="+mn-lt"/>
                <a:ea typeface="+mn-ea"/>
                <a:cs typeface="+mn-cs"/>
              </a:rPr>
              <a:t>To study the market trends and set up newer trends in the market according to consumer preferences and needs.</a:t>
            </a:r>
          </a:p>
          <a:p>
            <a:r>
              <a:rPr lang="en-GB" sz="1200" b="0" i="0" u="none" strike="noStrike" kern="1200">
                <a:solidFill>
                  <a:schemeClr val="tx1"/>
                </a:solidFill>
                <a:effectLst/>
                <a:latin typeface="+mn-lt"/>
                <a:ea typeface="+mn-ea"/>
                <a:cs typeface="+mn-cs"/>
              </a:rPr>
              <a:t>Identify the existing problems, work on them taking into consideration the opinion voiced by the consumers especially on products that are in the different stages of development.</a:t>
            </a:r>
          </a:p>
          <a:p>
            <a:pPr fontAlgn="base"/>
            <a:endParaRPr lang="en-GB">
              <a:solidFill>
                <a:schemeClr val="bg1"/>
              </a:solidFill>
            </a:endParaRPr>
          </a:p>
          <a:p>
            <a:endParaRPr lang="en-GB"/>
          </a:p>
        </p:txBody>
      </p:sp>
      <p:sp>
        <p:nvSpPr>
          <p:cNvPr id="4" name="Slide Number Placeholder 3"/>
          <p:cNvSpPr>
            <a:spLocks noGrp="1"/>
          </p:cNvSpPr>
          <p:nvPr>
            <p:ph type="sldNum" sz="quarter" idx="5"/>
          </p:nvPr>
        </p:nvSpPr>
        <p:spPr/>
        <p:txBody>
          <a:bodyPr/>
          <a:lstStyle/>
          <a:p>
            <a:fld id="{C896AD6F-D1CE-446E-B90B-495AD5B2E7AD}" type="slidenum">
              <a:rPr lang="en-GB" smtClean="0"/>
              <a:t>22</a:t>
            </a:fld>
            <a:endParaRPr lang="en-GB"/>
          </a:p>
        </p:txBody>
      </p:sp>
    </p:spTree>
    <p:extLst>
      <p:ext uri="{BB962C8B-B14F-4D97-AF65-F5344CB8AC3E}">
        <p14:creationId xmlns:p14="http://schemas.microsoft.com/office/powerpoint/2010/main" val="2392283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Market Research </a:t>
            </a:r>
          </a:p>
          <a:p>
            <a:endParaRPr lang="en-GB"/>
          </a:p>
          <a:p>
            <a:r>
              <a:rPr lang="en-GB"/>
              <a:t>**Interactive – why do we need market research?**</a:t>
            </a:r>
          </a:p>
          <a:p>
            <a:endParaRPr lang="en-GB"/>
          </a:p>
          <a:p>
            <a:r>
              <a:rPr lang="en-GB"/>
              <a:t>Market Research is gathering thoughts, feelings and feedback about customers or potential customers needs, wants and preferences.</a:t>
            </a:r>
          </a:p>
          <a:p>
            <a:endParaRPr lang="en-GB"/>
          </a:p>
          <a:p>
            <a:r>
              <a:rPr lang="en-GB"/>
              <a:t>There are different types of Market Research you can gather and it’s a good idea to source different types of information so you have a full picture. </a:t>
            </a:r>
          </a:p>
          <a:p>
            <a:endParaRPr lang="en-GB"/>
          </a:p>
          <a:p>
            <a:pPr marL="0" indent="0" fontAlgn="base">
              <a:buNone/>
            </a:pPr>
            <a:r>
              <a:rPr lang="en-GB" sz="1200" b="1">
                <a:latin typeface="Montserrat" panose="00000500000000000000"/>
                <a:ea typeface="Verdana" panose="020B0604030504040204" pitchFamily="34" charset="0"/>
              </a:rPr>
              <a:t>Primary &amp; Secondary Data:</a:t>
            </a:r>
          </a:p>
          <a:p>
            <a:pPr marL="0" indent="0" fontAlgn="base">
              <a:buNone/>
            </a:pPr>
            <a:r>
              <a:rPr lang="en-GB" sz="1200" b="0">
                <a:latin typeface="Montserrat" panose="00000500000000000000"/>
                <a:ea typeface="Verdana" panose="020B0604030504040204" pitchFamily="34" charset="0"/>
              </a:rPr>
              <a:t>Primary Data: Information gained directly by yourself from your own research</a:t>
            </a:r>
          </a:p>
          <a:p>
            <a:pPr marL="0" indent="0" fontAlgn="base">
              <a:buNone/>
            </a:pPr>
            <a:endParaRPr lang="en-GB" sz="1200" b="0">
              <a:latin typeface="Montserrat" panose="00000500000000000000"/>
              <a:ea typeface="Verdana" panose="020B0604030504040204" pitchFamily="34" charset="0"/>
            </a:endParaRPr>
          </a:p>
          <a:p>
            <a:pPr marL="0" indent="0" fontAlgn="base">
              <a:buNone/>
            </a:pPr>
            <a:r>
              <a:rPr lang="en-GB" sz="1200" b="0">
                <a:latin typeface="Montserrat" panose="00000500000000000000"/>
                <a:ea typeface="Verdana" panose="020B0604030504040204" pitchFamily="34" charset="0"/>
              </a:rPr>
              <a:t>Secondary Data: Information collected by someone else</a:t>
            </a:r>
          </a:p>
          <a:p>
            <a:pPr marL="0" indent="0" fontAlgn="base">
              <a:buNone/>
            </a:pPr>
            <a:endParaRPr lang="en-GB" sz="1200" b="0">
              <a:latin typeface="Montserrat" panose="00000500000000000000"/>
              <a:ea typeface="Verdana" panose="020B0604030504040204" pitchFamily="34" charset="0"/>
              <a:cs typeface="Calibri"/>
            </a:endParaRPr>
          </a:p>
          <a:p>
            <a:pPr marL="0" indent="0" fontAlgn="base">
              <a:buNone/>
            </a:pPr>
            <a:r>
              <a:rPr lang="en-GB" sz="1200" b="1">
                <a:latin typeface="Montserrat" panose="00000500000000000000"/>
                <a:ea typeface="Verdana" panose="020B0604030504040204" pitchFamily="34" charset="0"/>
                <a:cs typeface="Calibri"/>
              </a:rPr>
              <a:t>Qualitative &amp; Quantitative Data:</a:t>
            </a:r>
          </a:p>
          <a:p>
            <a:pPr marL="0" indent="0" algn="ctr" fontAlgn="base">
              <a:buNone/>
            </a:pPr>
            <a:endParaRPr lang="en-GB" sz="1200" b="1">
              <a:latin typeface="Montserrat" panose="00000500000000000000"/>
              <a:ea typeface="Verdana" panose="020B0604030504040204" pitchFamily="34" charset="0"/>
              <a:cs typeface="Calibri"/>
            </a:endParaRPr>
          </a:p>
          <a:p>
            <a:pPr marL="0" indent="0" fontAlgn="base">
              <a:buNone/>
            </a:pPr>
            <a:r>
              <a:rPr lang="en-GB" sz="1200" b="0">
                <a:latin typeface="Montserrat" panose="00000500000000000000"/>
                <a:ea typeface="Verdana" panose="020B0604030504040204" pitchFamily="34" charset="0"/>
                <a:cs typeface="Calibri"/>
              </a:rPr>
              <a:t>Qualitative Data: Information that can be observed and discussed however, cannot be measured</a:t>
            </a:r>
          </a:p>
          <a:p>
            <a:pPr marL="0" indent="0" fontAlgn="base">
              <a:buNone/>
            </a:pPr>
            <a:endParaRPr lang="en-GB" sz="1200" b="0">
              <a:latin typeface="Montserrat" panose="00000500000000000000"/>
              <a:ea typeface="Verdana" panose="020B0604030504040204" pitchFamily="34" charset="0"/>
              <a:cs typeface="Calibri"/>
            </a:endParaRPr>
          </a:p>
          <a:p>
            <a:pPr marL="0" indent="0" fontAlgn="base">
              <a:buNone/>
            </a:pPr>
            <a:r>
              <a:rPr lang="en-GB" sz="1200" b="0">
                <a:latin typeface="Montserrat" panose="00000500000000000000"/>
                <a:ea typeface="Verdana" panose="020B0604030504040204" pitchFamily="34" charset="0"/>
                <a:cs typeface="Calibri"/>
              </a:rPr>
              <a:t>Quantitative Data: Information that is numerical and can be compared e.g. percentages and statistics</a:t>
            </a:r>
          </a:p>
          <a:p>
            <a:endParaRPr lang="en-GB"/>
          </a:p>
        </p:txBody>
      </p:sp>
      <p:sp>
        <p:nvSpPr>
          <p:cNvPr id="4" name="Slide Number Placeholder 3"/>
          <p:cNvSpPr>
            <a:spLocks noGrp="1"/>
          </p:cNvSpPr>
          <p:nvPr>
            <p:ph type="sldNum" sz="quarter" idx="5"/>
          </p:nvPr>
        </p:nvSpPr>
        <p:spPr/>
        <p:txBody>
          <a:bodyPr/>
          <a:lstStyle/>
          <a:p>
            <a:fld id="{C896AD6F-D1CE-446E-B90B-495AD5B2E7AD}" type="slidenum">
              <a:rPr lang="en-GB" smtClean="0"/>
              <a:t>23</a:t>
            </a:fld>
            <a:endParaRPr lang="en-GB"/>
          </a:p>
        </p:txBody>
      </p:sp>
    </p:spTree>
    <p:extLst>
      <p:ext uri="{BB962C8B-B14F-4D97-AF65-F5344CB8AC3E}">
        <p14:creationId xmlns:p14="http://schemas.microsoft.com/office/powerpoint/2010/main" val="89283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u="sng"/>
              <a:t>Introduction to functions of Zoom/Teams </a:t>
            </a:r>
          </a:p>
          <a:p>
            <a:pPr marL="0" indent="0">
              <a:buNone/>
            </a:pPr>
            <a:r>
              <a:rPr lang="en-GB" b="0" u="none"/>
              <a:t>Chat function</a:t>
            </a:r>
          </a:p>
          <a:p>
            <a:pPr marL="0" indent="0">
              <a:buNone/>
            </a:pPr>
            <a:r>
              <a:rPr lang="en-GB" b="0" u="none"/>
              <a:t>Raising hands</a:t>
            </a:r>
          </a:p>
          <a:p>
            <a:pPr marL="0" indent="0">
              <a:buNone/>
            </a:pPr>
            <a:r>
              <a:rPr lang="en-GB" b="0" u="none"/>
              <a:t>Unmute/mute</a:t>
            </a:r>
          </a:p>
          <a:p>
            <a:endParaRPr lang="en-GB"/>
          </a:p>
        </p:txBody>
      </p:sp>
      <p:sp>
        <p:nvSpPr>
          <p:cNvPr id="4" name="Slide Number Placeholder 3"/>
          <p:cNvSpPr>
            <a:spLocks noGrp="1"/>
          </p:cNvSpPr>
          <p:nvPr>
            <p:ph type="sldNum" sz="quarter" idx="5"/>
          </p:nvPr>
        </p:nvSpPr>
        <p:spPr/>
        <p:txBody>
          <a:bodyPr/>
          <a:lstStyle/>
          <a:p>
            <a:fld id="{DEE71273-038E-45C8-9384-CB5A05D079DE}" type="slidenum">
              <a:rPr lang="en-GB" smtClean="0"/>
              <a:t>2</a:t>
            </a:fld>
            <a:endParaRPr lang="en-GB"/>
          </a:p>
        </p:txBody>
      </p:sp>
    </p:spTree>
    <p:extLst>
      <p:ext uri="{BB962C8B-B14F-4D97-AF65-F5344CB8AC3E}">
        <p14:creationId xmlns:p14="http://schemas.microsoft.com/office/powerpoint/2010/main" val="689697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Methods of Market Research</a:t>
            </a:r>
          </a:p>
          <a:p>
            <a:r>
              <a:rPr lang="en-GB"/>
              <a:t>Surveys</a:t>
            </a:r>
          </a:p>
          <a:p>
            <a:r>
              <a:rPr lang="en-GB"/>
              <a:t>Focus Groups</a:t>
            </a:r>
          </a:p>
          <a:p>
            <a:r>
              <a:rPr lang="en-GB"/>
              <a:t>Interviews</a:t>
            </a:r>
          </a:p>
          <a:p>
            <a:r>
              <a:rPr lang="en-GB"/>
              <a:t>Field Trials</a:t>
            </a:r>
          </a:p>
          <a:p>
            <a:r>
              <a:rPr lang="en-GB"/>
              <a:t>Observation</a:t>
            </a:r>
          </a:p>
          <a:p>
            <a:endParaRPr lang="en-GB"/>
          </a:p>
          <a:p>
            <a:r>
              <a:rPr lang="en-GB"/>
              <a:t>Start thinking of questions you might ask, what you want to find out, how you will measure this</a:t>
            </a:r>
          </a:p>
          <a:p>
            <a:endParaRPr lang="en-GB"/>
          </a:p>
        </p:txBody>
      </p:sp>
      <p:sp>
        <p:nvSpPr>
          <p:cNvPr id="4" name="Slide Number Placeholder 3"/>
          <p:cNvSpPr>
            <a:spLocks noGrp="1"/>
          </p:cNvSpPr>
          <p:nvPr>
            <p:ph type="sldNum" sz="quarter" idx="5"/>
          </p:nvPr>
        </p:nvSpPr>
        <p:spPr/>
        <p:txBody>
          <a:bodyPr/>
          <a:lstStyle/>
          <a:p>
            <a:fld id="{C896AD6F-D1CE-446E-B90B-495AD5B2E7AD}" type="slidenum">
              <a:rPr lang="en-GB" smtClean="0"/>
              <a:t>24</a:t>
            </a:fld>
            <a:endParaRPr lang="en-GB"/>
          </a:p>
        </p:txBody>
      </p:sp>
    </p:spTree>
    <p:extLst>
      <p:ext uri="{BB962C8B-B14F-4D97-AF65-F5344CB8AC3E}">
        <p14:creationId xmlns:p14="http://schemas.microsoft.com/office/powerpoint/2010/main" val="672183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96AD6F-D1CE-446E-B90B-495AD5B2E7AD}" type="slidenum">
              <a:rPr lang="en-GB" smtClean="0"/>
              <a:t>25</a:t>
            </a:fld>
            <a:endParaRPr lang="en-GB"/>
          </a:p>
        </p:txBody>
      </p:sp>
    </p:spTree>
    <p:extLst>
      <p:ext uri="{BB962C8B-B14F-4D97-AF65-F5344CB8AC3E}">
        <p14:creationId xmlns:p14="http://schemas.microsoft.com/office/powerpoint/2010/main" val="106583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DEE71273-038E-45C8-9384-CB5A05D079DE}" type="slidenum">
              <a:rPr lang="en-GB" smtClean="0"/>
              <a:t>26</a:t>
            </a:fld>
            <a:endParaRPr lang="en-GB"/>
          </a:p>
        </p:txBody>
      </p:sp>
    </p:spTree>
    <p:extLst>
      <p:ext uri="{BB962C8B-B14F-4D97-AF65-F5344CB8AC3E}">
        <p14:creationId xmlns:p14="http://schemas.microsoft.com/office/powerpoint/2010/main" val="3811075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19203-AF04-49B0-96E0-8F18492DAD05}" type="slidenum">
              <a:rPr lang="en-GB" smtClean="0"/>
              <a:t>27</a:t>
            </a:fld>
            <a:endParaRPr lang="en-GB"/>
          </a:p>
        </p:txBody>
      </p:sp>
    </p:spTree>
    <p:extLst>
      <p:ext uri="{BB962C8B-B14F-4D97-AF65-F5344CB8AC3E}">
        <p14:creationId xmlns:p14="http://schemas.microsoft.com/office/powerpoint/2010/main" val="2971716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Bridge 2 Business Student Support </a:t>
            </a:r>
            <a:br>
              <a:rPr lang="en-US" b="1" u="sng">
                <a:cs typeface="+mn-lt"/>
              </a:rPr>
            </a:br>
            <a:r>
              <a:rPr lang="en-US" b="1" u="sng"/>
              <a:t> </a:t>
            </a:r>
            <a:br>
              <a:rPr lang="en-US" b="1" u="sng">
                <a:cs typeface="+mn-lt"/>
              </a:rPr>
            </a:br>
            <a:r>
              <a:rPr lang="en-US"/>
              <a:t>Feeling inspired and want to have a chat with Bridge 2 Business? Why not get in touch and schedule a 1-2-1 with us!</a:t>
            </a:r>
            <a:br>
              <a:rPr lang="en-US">
                <a:cs typeface="+mn-lt"/>
              </a:rPr>
            </a:br>
            <a:br>
              <a:rPr lang="en-US">
                <a:cs typeface="+mn-lt"/>
              </a:rPr>
            </a:br>
            <a:r>
              <a:rPr lang="en-US"/>
              <a:t> In your 1-2-1 we’ll discuss your idea(s) or any of the </a:t>
            </a:r>
            <a:r>
              <a:rPr lang="en-US" err="1"/>
              <a:t>initititaives</a:t>
            </a:r>
            <a:r>
              <a:rPr lang="en-US"/>
              <a:t> you are interested in, and what support or funding could be best suited for you, as well as what other support is available to test your ideas, and get them off the ground. Some support from other external partners have age and industry restrictions – this is something we will discuss at your 1-2-1. We can help you develop your business ideas further through basic business planning to help you kick started!  </a:t>
            </a:r>
            <a:br>
              <a:rPr lang="en-US">
                <a:cs typeface="+mn-lt"/>
              </a:rPr>
            </a:br>
            <a:br>
              <a:rPr lang="en-US">
                <a:cs typeface="+mn-lt"/>
              </a:rPr>
            </a:b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30ECDDC-C4B8-46C1-90F1-C4E16D215716}" type="slidenum">
              <a:rPr lang="en-GB" smtClean="0"/>
              <a:t>28</a:t>
            </a:fld>
            <a:endParaRPr lang="en-GB"/>
          </a:p>
        </p:txBody>
      </p:sp>
    </p:spTree>
    <p:extLst>
      <p:ext uri="{BB962C8B-B14F-4D97-AF65-F5344CB8AC3E}">
        <p14:creationId xmlns:p14="http://schemas.microsoft.com/office/powerpoint/2010/main" val="318664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DEE71273-038E-45C8-9384-CB5A05D079DE}" type="slidenum">
              <a:rPr lang="en-GB" smtClean="0"/>
              <a:t>29</a:t>
            </a:fld>
            <a:endParaRPr lang="en-GB"/>
          </a:p>
        </p:txBody>
      </p:sp>
    </p:spTree>
    <p:extLst>
      <p:ext uri="{BB962C8B-B14F-4D97-AF65-F5344CB8AC3E}">
        <p14:creationId xmlns:p14="http://schemas.microsoft.com/office/powerpoint/2010/main" val="145500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cs typeface="Calibri"/>
            </a:endParaRPr>
          </a:p>
        </p:txBody>
      </p:sp>
      <p:sp>
        <p:nvSpPr>
          <p:cNvPr id="4" name="Slide Number Placeholder 3"/>
          <p:cNvSpPr>
            <a:spLocks noGrp="1"/>
          </p:cNvSpPr>
          <p:nvPr>
            <p:ph type="sldNum" sz="quarter" idx="5"/>
          </p:nvPr>
        </p:nvSpPr>
        <p:spPr/>
        <p:txBody>
          <a:bodyPr/>
          <a:lstStyle/>
          <a:p>
            <a:fld id="{DEE71273-038E-45C8-9384-CB5A05D079DE}" type="slidenum">
              <a:rPr lang="en-GB" smtClean="0"/>
              <a:t>3</a:t>
            </a:fld>
            <a:endParaRPr lang="en-GB"/>
          </a:p>
        </p:txBody>
      </p:sp>
    </p:spTree>
    <p:extLst>
      <p:ext uri="{BB962C8B-B14F-4D97-AF65-F5344CB8AC3E}">
        <p14:creationId xmlns:p14="http://schemas.microsoft.com/office/powerpoint/2010/main" val="281374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DEE71273-038E-45C8-9384-CB5A05D079DE}" type="slidenum">
              <a:rPr lang="en-GB" smtClean="0"/>
              <a:t>4</a:t>
            </a:fld>
            <a:endParaRPr lang="en-GB"/>
          </a:p>
        </p:txBody>
      </p:sp>
    </p:spTree>
    <p:extLst>
      <p:ext uri="{BB962C8B-B14F-4D97-AF65-F5344CB8AC3E}">
        <p14:creationId xmlns:p14="http://schemas.microsoft.com/office/powerpoint/2010/main" val="256204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a:t>KH Notes:</a:t>
            </a:r>
          </a:p>
          <a:p>
            <a:pPr algn="l"/>
            <a:r>
              <a:rPr lang="en-GB">
                <a:latin typeface="Bebas"/>
              </a:rPr>
              <a:t>What is marketing?</a:t>
            </a:r>
            <a:endParaRPr lang="en-US">
              <a:latin typeface="Bebas"/>
            </a:endParaRPr>
          </a:p>
          <a:p>
            <a:pPr algn="l"/>
            <a:r>
              <a:rPr lang="en-GB">
                <a:latin typeface="Bebas"/>
              </a:rPr>
              <a:t>Types of Marketing</a:t>
            </a:r>
            <a:endParaRPr lang="en-GB">
              <a:latin typeface="Bebas"/>
              <a:cs typeface="Calibri"/>
            </a:endParaRPr>
          </a:p>
          <a:p>
            <a:pPr algn="l"/>
            <a:r>
              <a:rPr lang="en-GB">
                <a:latin typeface="Bebas"/>
              </a:rPr>
              <a:t>The success and fails </a:t>
            </a:r>
            <a:endParaRPr lang="en-GB">
              <a:latin typeface="Bebas"/>
              <a:cs typeface="Calibri"/>
            </a:endParaRPr>
          </a:p>
          <a:p>
            <a:pPr algn="l"/>
            <a:r>
              <a:rPr lang="en-GB">
                <a:latin typeface="Bebas"/>
              </a:rPr>
              <a:t>Marketing plans </a:t>
            </a:r>
            <a:endParaRPr lang="en-GB">
              <a:latin typeface="Bebas"/>
              <a:cs typeface="Calibri"/>
            </a:endParaRPr>
          </a:p>
          <a:p>
            <a:pPr algn="l"/>
            <a:r>
              <a:rPr lang="en-GB">
                <a:latin typeface="Bebas"/>
              </a:rPr>
              <a:t>The Importance of branding </a:t>
            </a:r>
            <a:endParaRPr lang="en-GB">
              <a:latin typeface="Bebas"/>
              <a:cs typeface="Calibri" panose="020F0502020204030204"/>
            </a:endParaRPr>
          </a:p>
          <a:p>
            <a:pPr algn="l"/>
            <a:r>
              <a:rPr lang="en-GB">
                <a:latin typeface="Bebas"/>
              </a:rPr>
              <a:t>Setting the story – engaging the customer</a:t>
            </a:r>
            <a:endParaRPr lang="en-GB">
              <a:latin typeface="Bebas"/>
              <a:cs typeface="Calibri" panose="020F0502020204030204"/>
            </a:endParaRPr>
          </a:p>
          <a:p>
            <a:endParaRPr lang="en-GB" b="1">
              <a:cs typeface="Calibri"/>
            </a:endParaRPr>
          </a:p>
        </p:txBody>
      </p:sp>
      <p:sp>
        <p:nvSpPr>
          <p:cNvPr id="4" name="Slide Number Placeholder 3"/>
          <p:cNvSpPr>
            <a:spLocks noGrp="1"/>
          </p:cNvSpPr>
          <p:nvPr>
            <p:ph type="sldNum" sz="quarter" idx="5"/>
          </p:nvPr>
        </p:nvSpPr>
        <p:spPr/>
        <p:txBody>
          <a:bodyPr/>
          <a:lstStyle/>
          <a:p>
            <a:fld id="{DEE71273-038E-45C8-9384-CB5A05D079DE}" type="slidenum">
              <a:rPr lang="en-GB" smtClean="0"/>
              <a:t>5</a:t>
            </a:fld>
            <a:endParaRPr lang="en-GB"/>
          </a:p>
        </p:txBody>
      </p:sp>
    </p:spTree>
    <p:extLst>
      <p:ext uri="{BB962C8B-B14F-4D97-AF65-F5344CB8AC3E}">
        <p14:creationId xmlns:p14="http://schemas.microsoft.com/office/powerpoint/2010/main" val="285451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Tesco Clubcard – The Power to Lower Prices</a:t>
            </a:r>
          </a:p>
          <a:p>
            <a:endParaRPr lang="en-GB"/>
          </a:p>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10</a:t>
            </a:fld>
            <a:endParaRPr lang="en-GB"/>
          </a:p>
        </p:txBody>
      </p:sp>
    </p:spTree>
    <p:extLst>
      <p:ext uri="{BB962C8B-B14F-4D97-AF65-F5344CB8AC3E}">
        <p14:creationId xmlns:p14="http://schemas.microsoft.com/office/powerpoint/2010/main" val="38694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11</a:t>
            </a:fld>
            <a:endParaRPr lang="en-GB"/>
          </a:p>
        </p:txBody>
      </p:sp>
    </p:spTree>
    <p:extLst>
      <p:ext uri="{BB962C8B-B14F-4D97-AF65-F5344CB8AC3E}">
        <p14:creationId xmlns:p14="http://schemas.microsoft.com/office/powerpoint/2010/main" val="282960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12</a:t>
            </a:fld>
            <a:endParaRPr lang="en-GB"/>
          </a:p>
        </p:txBody>
      </p:sp>
    </p:spTree>
    <p:extLst>
      <p:ext uri="{BB962C8B-B14F-4D97-AF65-F5344CB8AC3E}">
        <p14:creationId xmlns:p14="http://schemas.microsoft.com/office/powerpoint/2010/main" val="390032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13</a:t>
            </a:fld>
            <a:endParaRPr lang="en-GB"/>
          </a:p>
        </p:txBody>
      </p:sp>
    </p:spTree>
    <p:extLst>
      <p:ext uri="{BB962C8B-B14F-4D97-AF65-F5344CB8AC3E}">
        <p14:creationId xmlns:p14="http://schemas.microsoft.com/office/powerpoint/2010/main" val="3503704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1DDDF-51B3-4D34-BB9B-2116DE359124}"/>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a:extLst>
              <a:ext uri="{FF2B5EF4-FFF2-40B4-BE49-F238E27FC236}">
                <a16:creationId xmlns:a16="http://schemas.microsoft.com/office/drawing/2014/main" id="{40DDEC27-7CBE-4826-8CCF-70AA3E9C27F9}"/>
              </a:ext>
            </a:extLst>
          </p:cNvPr>
          <p:cNvSpPr>
            <a:spLocks noGrp="1"/>
          </p:cNvSpPr>
          <p:nvPr>
            <p:ph type="title"/>
          </p:nvPr>
        </p:nvSpPr>
        <p:spPr/>
        <p:txBody>
          <a:bodyPr/>
          <a:lstStyle/>
          <a:p>
            <a:r>
              <a:rPr lang="en-US"/>
              <a:t>Click to edit Master title style</a:t>
            </a:r>
            <a:endParaRPr lang="en-GB"/>
          </a:p>
        </p:txBody>
      </p:sp>
      <p:sp>
        <p:nvSpPr>
          <p:cNvPr id="8" name="Date Placeholder 7">
            <a:extLst>
              <a:ext uri="{FF2B5EF4-FFF2-40B4-BE49-F238E27FC236}">
                <a16:creationId xmlns:a16="http://schemas.microsoft.com/office/drawing/2014/main" id="{5DE882CF-0818-4EE5-AE26-24AC78A7C629}"/>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9" name="Footer Placeholder 8">
            <a:extLst>
              <a:ext uri="{FF2B5EF4-FFF2-40B4-BE49-F238E27FC236}">
                <a16:creationId xmlns:a16="http://schemas.microsoft.com/office/drawing/2014/main" id="{F02D1F5A-948B-4CFA-9685-D1171C15A11B}"/>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466BC3C5-403B-44A5-9311-0CC40EF25FEA}"/>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252746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06D1-7CD2-4A51-80D5-62ED31EA9CC7}"/>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3290F5-2208-404D-A3D6-8D2701318453}"/>
              </a:ext>
            </a:extLst>
          </p:cNvPr>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01CEAB-5D66-41A8-A940-730F146014A0}"/>
              </a:ext>
            </a:extLst>
          </p:cNvPr>
          <p:cNvSpPr>
            <a:spLocks noGrp="1"/>
          </p:cNvSpPr>
          <p:nvPr>
            <p:ph type="dt" sz="half" idx="10"/>
          </p:nvPr>
        </p:nvSpPr>
        <p:spPr/>
        <p:txBody>
          <a:bodyPr/>
          <a:lstStyle/>
          <a:p>
            <a:fld id="{515254AE-767B-482D-951C-B3414E709996}" type="datetimeFigureOut">
              <a:rPr lang="en-GB" smtClean="0"/>
              <a:pPr/>
              <a:t>16/03/2023</a:t>
            </a:fld>
            <a:endParaRPr lang="en-GB"/>
          </a:p>
        </p:txBody>
      </p:sp>
      <p:sp>
        <p:nvSpPr>
          <p:cNvPr id="5" name="Footer Placeholder 4">
            <a:extLst>
              <a:ext uri="{FF2B5EF4-FFF2-40B4-BE49-F238E27FC236}">
                <a16:creationId xmlns:a16="http://schemas.microsoft.com/office/drawing/2014/main" id="{75B77006-DD4B-471A-9425-3CF0FF8742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1B447-4722-4B5C-A985-FA3C459A47EC}"/>
              </a:ext>
            </a:extLst>
          </p:cNvPr>
          <p:cNvSpPr>
            <a:spLocks noGrp="1"/>
          </p:cNvSpPr>
          <p:nvPr>
            <p:ph type="sldNum" sz="quarter" idx="12"/>
          </p:nvPr>
        </p:nvSpPr>
        <p:spPr/>
        <p:txBody>
          <a:bodyPr/>
          <a:lstStyle/>
          <a:p>
            <a:fld id="{630568DA-821B-4895-A307-4B41E79625C5}" type="slidenum">
              <a:rPr lang="en-GB" smtClean="0"/>
              <a:pPr/>
              <a:t>‹#›</a:t>
            </a:fld>
            <a:endParaRPr lang="en-GB"/>
          </a:p>
        </p:txBody>
      </p:sp>
    </p:spTree>
    <p:extLst>
      <p:ext uri="{BB962C8B-B14F-4D97-AF65-F5344CB8AC3E}">
        <p14:creationId xmlns:p14="http://schemas.microsoft.com/office/powerpoint/2010/main" val="310631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EE3A9-8BBC-4C97-B499-32895292F76A}"/>
              </a:ext>
            </a:extLst>
          </p:cNvPr>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2AF3CF-2FD7-4A60-B4BF-3A96BC27CB25}"/>
              </a:ext>
            </a:extLst>
          </p:cNvPr>
          <p:cNvSpPr>
            <a:spLocks noGrp="1"/>
          </p:cNvSpPr>
          <p:nvPr>
            <p:ph type="body" orient="vert" idx="1"/>
          </p:nvPr>
        </p:nvSpPr>
        <p:spPr>
          <a:xfrm>
            <a:off x="838200" y="365125"/>
            <a:ext cx="7734300"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5BC8FB-32AA-46E9-B51D-1D5C3A2E0E7D}"/>
              </a:ext>
            </a:extLst>
          </p:cNvPr>
          <p:cNvSpPr>
            <a:spLocks noGrp="1"/>
          </p:cNvSpPr>
          <p:nvPr>
            <p:ph type="dt" sz="half" idx="10"/>
          </p:nvPr>
        </p:nvSpPr>
        <p:spPr/>
        <p:txBody>
          <a:bodyPr/>
          <a:lstStyle/>
          <a:p>
            <a:fld id="{515254AE-767B-482D-951C-B3414E709996}" type="datetimeFigureOut">
              <a:rPr lang="en-GB" smtClean="0"/>
              <a:pPr/>
              <a:t>16/03/2023</a:t>
            </a:fld>
            <a:endParaRPr lang="en-GB"/>
          </a:p>
        </p:txBody>
      </p:sp>
      <p:sp>
        <p:nvSpPr>
          <p:cNvPr id="5" name="Footer Placeholder 4">
            <a:extLst>
              <a:ext uri="{FF2B5EF4-FFF2-40B4-BE49-F238E27FC236}">
                <a16:creationId xmlns:a16="http://schemas.microsoft.com/office/drawing/2014/main" id="{FD3CC5EC-FB06-4FA6-A56E-55A4E2571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906047-A75F-4032-B11C-D748C6B282D2}"/>
              </a:ext>
            </a:extLst>
          </p:cNvPr>
          <p:cNvSpPr>
            <a:spLocks noGrp="1"/>
          </p:cNvSpPr>
          <p:nvPr>
            <p:ph type="sldNum" sz="quarter" idx="12"/>
          </p:nvPr>
        </p:nvSpPr>
        <p:spPr/>
        <p:txBody>
          <a:bodyPr/>
          <a:lstStyle/>
          <a:p>
            <a:fld id="{630568DA-821B-4895-A307-4B41E79625C5}" type="slidenum">
              <a:rPr lang="en-GB" smtClean="0"/>
              <a:pPr/>
              <a:t>‹#›</a:t>
            </a:fld>
            <a:endParaRPr lang="en-GB"/>
          </a:p>
        </p:txBody>
      </p:sp>
    </p:spTree>
    <p:extLst>
      <p:ext uri="{BB962C8B-B14F-4D97-AF65-F5344CB8AC3E}">
        <p14:creationId xmlns:p14="http://schemas.microsoft.com/office/powerpoint/2010/main" val="38066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B0EF-74B2-45A5-8841-BE84F109E45A}"/>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9600" b="1">
                <a:solidFill>
                  <a:srgbClr val="79B0E0"/>
                </a:solidFill>
                <a:latin typeface="Montserrat" panose="00000500000000000000" pitchFamily="2" charset="0"/>
              </a:defRPr>
            </a:lvl1pPr>
          </a:lstStyle>
          <a:p>
            <a:r>
              <a:rPr lang="en-US"/>
              <a:t>Session Title</a:t>
            </a:r>
            <a:endParaRPr lang="en-GB"/>
          </a:p>
        </p:txBody>
      </p:sp>
      <p:sp>
        <p:nvSpPr>
          <p:cNvPr id="4" name="Text Placeholder 3">
            <a:extLst>
              <a:ext uri="{FF2B5EF4-FFF2-40B4-BE49-F238E27FC236}">
                <a16:creationId xmlns:a16="http://schemas.microsoft.com/office/drawing/2014/main" id="{ECA1FEA6-B657-4D22-A244-367E58A79BB1}"/>
              </a:ext>
            </a:extLst>
          </p:cNvPr>
          <p:cNvSpPr>
            <a:spLocks noGrp="1"/>
          </p:cNvSpPr>
          <p:nvPr>
            <p:ph type="body" sz="quarter" idx="10"/>
          </p:nvPr>
        </p:nvSpPr>
        <p:spPr>
          <a:xfrm>
            <a:off x="1628774" y="3809999"/>
            <a:ext cx="5419725" cy="2800351"/>
          </a:xfrm>
        </p:spPr>
        <p:txBody>
          <a:bodyPr/>
          <a:lstStyle/>
          <a:p>
            <a:pPr lvl="0"/>
            <a:r>
              <a:rPr lang="en-US"/>
              <a:t>Click to edit Master text styles</a:t>
            </a:r>
          </a:p>
        </p:txBody>
      </p:sp>
    </p:spTree>
    <p:extLst>
      <p:ext uri="{BB962C8B-B14F-4D97-AF65-F5344CB8AC3E}">
        <p14:creationId xmlns:p14="http://schemas.microsoft.com/office/powerpoint/2010/main" val="416397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B0EF-74B2-45A5-8841-BE84F109E4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1C66CF-DAEB-43F3-BD9C-C41C0AC5A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650462-796B-431D-A4FD-A7644F63A6F7}"/>
              </a:ext>
            </a:extLst>
          </p:cNvPr>
          <p:cNvSpPr>
            <a:spLocks noGrp="1"/>
          </p:cNvSpPr>
          <p:nvPr>
            <p:ph type="dt" sz="half" idx="10"/>
          </p:nvPr>
        </p:nvSpPr>
        <p:spPr/>
        <p:txBody>
          <a:bodyPr/>
          <a:lstStyle>
            <a:lvl1pPr>
              <a:defRPr>
                <a:latin typeface="Montserrat" panose="00000500000000000000"/>
              </a:defRPr>
            </a:lvl1pPr>
          </a:lstStyle>
          <a:p>
            <a:fld id="{515254AE-767B-482D-951C-B3414E709996}" type="datetimeFigureOut">
              <a:rPr lang="en-GB" smtClean="0"/>
              <a:pPr/>
              <a:t>16/03/2023</a:t>
            </a:fld>
            <a:endParaRPr lang="en-GB"/>
          </a:p>
        </p:txBody>
      </p:sp>
      <p:sp>
        <p:nvSpPr>
          <p:cNvPr id="5" name="Footer Placeholder 4">
            <a:extLst>
              <a:ext uri="{FF2B5EF4-FFF2-40B4-BE49-F238E27FC236}">
                <a16:creationId xmlns:a16="http://schemas.microsoft.com/office/drawing/2014/main" id="{A36762BD-2C37-48C4-BFE5-569F11078079}"/>
              </a:ext>
            </a:extLst>
          </p:cNvPr>
          <p:cNvSpPr>
            <a:spLocks noGrp="1"/>
          </p:cNvSpPr>
          <p:nvPr>
            <p:ph type="ftr" sz="quarter" idx="11"/>
          </p:nvPr>
        </p:nvSpPr>
        <p:spPr/>
        <p:txBody>
          <a:bodyPr/>
          <a:lstStyle>
            <a:lvl1pPr>
              <a:defRPr>
                <a:latin typeface="Montserrat" panose="00000500000000000000"/>
              </a:defRPr>
            </a:lvl1pPr>
          </a:lstStyle>
          <a:p>
            <a:endParaRPr lang="en-GB"/>
          </a:p>
        </p:txBody>
      </p:sp>
      <p:sp>
        <p:nvSpPr>
          <p:cNvPr id="6" name="Slide Number Placeholder 5">
            <a:extLst>
              <a:ext uri="{FF2B5EF4-FFF2-40B4-BE49-F238E27FC236}">
                <a16:creationId xmlns:a16="http://schemas.microsoft.com/office/drawing/2014/main" id="{3D3EBDA1-157C-46CE-8CA1-2C3E09DA25BE}"/>
              </a:ext>
            </a:extLst>
          </p:cNvPr>
          <p:cNvSpPr>
            <a:spLocks noGrp="1"/>
          </p:cNvSpPr>
          <p:nvPr>
            <p:ph type="sldNum" sz="quarter" idx="12"/>
          </p:nvPr>
        </p:nvSpPr>
        <p:spPr/>
        <p:txBody>
          <a:bodyPr/>
          <a:lstStyle>
            <a:lvl1pPr>
              <a:defRPr>
                <a:latin typeface="Montserrat" panose="00000500000000000000"/>
              </a:defRPr>
            </a:lvl1pPr>
          </a:lstStyle>
          <a:p>
            <a:fld id="{630568DA-821B-4895-A307-4B41E79625C5}" type="slidenum">
              <a:rPr lang="en-GB" smtClean="0"/>
              <a:pPr/>
              <a:t>‹#›</a:t>
            </a:fld>
            <a:endParaRPr lang="en-GB"/>
          </a:p>
        </p:txBody>
      </p:sp>
    </p:spTree>
    <p:extLst>
      <p:ext uri="{BB962C8B-B14F-4D97-AF65-F5344CB8AC3E}">
        <p14:creationId xmlns:p14="http://schemas.microsoft.com/office/powerpoint/2010/main" val="270265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4F1D7C-5A93-4ECA-A1C2-2E295409E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E2379E-CC78-4B99-BDE1-52E8D3A6E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160329-EE21-44E6-9DDF-2069E7F57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EFD35-FC1E-40B8-9FF7-E2256D0DD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AE6DEA-44A0-4149-834F-0F0256F373ED}"/>
              </a:ext>
            </a:extLst>
          </p:cNvPr>
          <p:cNvSpPr>
            <a:spLocks noGrp="1"/>
          </p:cNvSpPr>
          <p:nvPr>
            <p:ph type="dt" sz="half" idx="10"/>
          </p:nvPr>
        </p:nvSpPr>
        <p:spPr>
          <a:xfrm>
            <a:off x="838200" y="6356350"/>
            <a:ext cx="2743200" cy="365125"/>
          </a:xfrm>
          <a:prstGeom prst="rect">
            <a:avLst/>
          </a:prstGeom>
        </p:spPr>
        <p:txBody>
          <a:bodyPr/>
          <a:lstStyle>
            <a:lvl1pPr>
              <a:defRPr>
                <a:latin typeface="Montserrat" panose="00000500000000000000"/>
              </a:defRPr>
            </a:lvl1pPr>
          </a:lstStyle>
          <a:p>
            <a:fld id="{515254AE-767B-482D-951C-B3414E709996}" type="datetimeFigureOut">
              <a:rPr lang="en-GB" smtClean="0"/>
              <a:pPr/>
              <a:t>16/03/2023</a:t>
            </a:fld>
            <a:endParaRPr lang="en-GB"/>
          </a:p>
        </p:txBody>
      </p:sp>
      <p:sp>
        <p:nvSpPr>
          <p:cNvPr id="8" name="Footer Placeholder 7">
            <a:extLst>
              <a:ext uri="{FF2B5EF4-FFF2-40B4-BE49-F238E27FC236}">
                <a16:creationId xmlns:a16="http://schemas.microsoft.com/office/drawing/2014/main" id="{6836AC97-506A-48AE-9FA4-B1961BDD7C70}"/>
              </a:ext>
            </a:extLst>
          </p:cNvPr>
          <p:cNvSpPr>
            <a:spLocks noGrp="1"/>
          </p:cNvSpPr>
          <p:nvPr>
            <p:ph type="ftr" sz="quarter" idx="11"/>
          </p:nvPr>
        </p:nvSpPr>
        <p:spPr>
          <a:xfrm>
            <a:off x="4038600" y="6356350"/>
            <a:ext cx="4114800" cy="365125"/>
          </a:xfrm>
          <a:prstGeom prst="rect">
            <a:avLst/>
          </a:prstGeom>
        </p:spPr>
        <p:txBody>
          <a:bodyPr/>
          <a:lstStyle>
            <a:lvl1pPr>
              <a:defRPr>
                <a:latin typeface="Montserrat" panose="00000500000000000000"/>
              </a:defRPr>
            </a:lvl1pPr>
          </a:lstStyle>
          <a:p>
            <a:endParaRPr lang="en-GB"/>
          </a:p>
        </p:txBody>
      </p:sp>
      <p:sp>
        <p:nvSpPr>
          <p:cNvPr id="9" name="Slide Number Placeholder 8">
            <a:extLst>
              <a:ext uri="{FF2B5EF4-FFF2-40B4-BE49-F238E27FC236}">
                <a16:creationId xmlns:a16="http://schemas.microsoft.com/office/drawing/2014/main" id="{FCD4E147-22FA-4654-B087-8C1C1CF2FE63}"/>
              </a:ext>
            </a:extLst>
          </p:cNvPr>
          <p:cNvSpPr>
            <a:spLocks noGrp="1"/>
          </p:cNvSpPr>
          <p:nvPr>
            <p:ph type="sldNum" sz="quarter" idx="12"/>
          </p:nvPr>
        </p:nvSpPr>
        <p:spPr>
          <a:xfrm>
            <a:off x="8610600" y="6356350"/>
            <a:ext cx="2743200" cy="365125"/>
          </a:xfrm>
          <a:prstGeom prst="rect">
            <a:avLst/>
          </a:prstGeom>
        </p:spPr>
        <p:txBody>
          <a:bodyPr/>
          <a:lstStyle>
            <a:lvl1pPr>
              <a:defRPr>
                <a:latin typeface="Montserrat" panose="00000500000000000000"/>
              </a:defRPr>
            </a:lvl1pPr>
          </a:lstStyle>
          <a:p>
            <a:fld id="{630568DA-821B-4895-A307-4B41E79625C5}" type="slidenum">
              <a:rPr lang="en-GB" smtClean="0"/>
              <a:pPr/>
              <a:t>‹#›</a:t>
            </a:fld>
            <a:endParaRPr lang="en-GB"/>
          </a:p>
        </p:txBody>
      </p:sp>
    </p:spTree>
    <p:extLst>
      <p:ext uri="{BB962C8B-B14F-4D97-AF65-F5344CB8AC3E}">
        <p14:creationId xmlns:p14="http://schemas.microsoft.com/office/powerpoint/2010/main" val="218753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C35F-E961-4608-89DF-7414F8A23DA1}"/>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919F76-A33C-4836-813A-F2EA7F9720D0}"/>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F07645-6ECB-4EA9-ADD0-699896036CE7}"/>
              </a:ext>
            </a:extLst>
          </p:cNvPr>
          <p:cNvSpPr>
            <a:spLocks noGrp="1"/>
          </p:cNvSpPr>
          <p:nvPr>
            <p:ph type="dt" sz="half" idx="10"/>
          </p:nvPr>
        </p:nvSpPr>
        <p:spPr/>
        <p:txBody>
          <a:bodyPr/>
          <a:lstStyle/>
          <a:p>
            <a:fld id="{515254AE-767B-482D-951C-B3414E709996}" type="datetimeFigureOut">
              <a:rPr lang="en-GB" smtClean="0"/>
              <a:pPr/>
              <a:t>16/03/2023</a:t>
            </a:fld>
            <a:endParaRPr lang="en-GB"/>
          </a:p>
        </p:txBody>
      </p:sp>
      <p:sp>
        <p:nvSpPr>
          <p:cNvPr id="5" name="Footer Placeholder 4">
            <a:extLst>
              <a:ext uri="{FF2B5EF4-FFF2-40B4-BE49-F238E27FC236}">
                <a16:creationId xmlns:a16="http://schemas.microsoft.com/office/drawing/2014/main" id="{EA3564B4-EEC0-4C83-98F1-79044AC80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611AB9-EF81-41FD-8EEE-AF5FABA191CE}"/>
              </a:ext>
            </a:extLst>
          </p:cNvPr>
          <p:cNvSpPr>
            <a:spLocks noGrp="1"/>
          </p:cNvSpPr>
          <p:nvPr>
            <p:ph type="sldNum" sz="quarter" idx="12"/>
          </p:nvPr>
        </p:nvSpPr>
        <p:spPr/>
        <p:txBody>
          <a:bodyPr/>
          <a:lstStyle/>
          <a:p>
            <a:fld id="{630568DA-821B-4895-A307-4B41E79625C5}" type="slidenum">
              <a:rPr lang="en-GB" smtClean="0"/>
              <a:pPr/>
              <a:t>‹#›</a:t>
            </a:fld>
            <a:endParaRPr lang="en-GB"/>
          </a:p>
        </p:txBody>
      </p:sp>
    </p:spTree>
    <p:extLst>
      <p:ext uri="{BB962C8B-B14F-4D97-AF65-F5344CB8AC3E}">
        <p14:creationId xmlns:p14="http://schemas.microsoft.com/office/powerpoint/2010/main" val="136257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DDEB-AC88-486E-B1AB-5AD8AA4E7F0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C10DC5-2ADC-47AC-909E-A829DF69EC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FA7A5-555D-4E64-8466-B0AD85B284F0}"/>
              </a:ext>
            </a:extLst>
          </p:cNvPr>
          <p:cNvSpPr>
            <a:spLocks noGrp="1"/>
          </p:cNvSpPr>
          <p:nvPr>
            <p:ph type="dt" sz="half" idx="10"/>
          </p:nvPr>
        </p:nvSpPr>
        <p:spPr/>
        <p:txBody>
          <a:bodyPr/>
          <a:lstStyle/>
          <a:p>
            <a:fld id="{515254AE-767B-482D-951C-B3414E709996}" type="datetimeFigureOut">
              <a:rPr lang="en-GB" smtClean="0"/>
              <a:pPr/>
              <a:t>16/03/2023</a:t>
            </a:fld>
            <a:endParaRPr lang="en-GB"/>
          </a:p>
        </p:txBody>
      </p:sp>
      <p:sp>
        <p:nvSpPr>
          <p:cNvPr id="5" name="Footer Placeholder 4">
            <a:extLst>
              <a:ext uri="{FF2B5EF4-FFF2-40B4-BE49-F238E27FC236}">
                <a16:creationId xmlns:a16="http://schemas.microsoft.com/office/drawing/2014/main" id="{9442C749-AD32-4325-A82B-F5A05920B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D5844C-7857-4CAF-8F86-EA349C455992}"/>
              </a:ext>
            </a:extLst>
          </p:cNvPr>
          <p:cNvSpPr>
            <a:spLocks noGrp="1"/>
          </p:cNvSpPr>
          <p:nvPr>
            <p:ph type="sldNum" sz="quarter" idx="12"/>
          </p:nvPr>
        </p:nvSpPr>
        <p:spPr/>
        <p:txBody>
          <a:bodyPr/>
          <a:lstStyle/>
          <a:p>
            <a:fld id="{630568DA-821B-4895-A307-4B41E79625C5}" type="slidenum">
              <a:rPr lang="en-GB" smtClean="0"/>
              <a:pPr/>
              <a:t>‹#›</a:t>
            </a:fld>
            <a:endParaRPr lang="en-GB"/>
          </a:p>
        </p:txBody>
      </p:sp>
    </p:spTree>
    <p:extLst>
      <p:ext uri="{BB962C8B-B14F-4D97-AF65-F5344CB8AC3E}">
        <p14:creationId xmlns:p14="http://schemas.microsoft.com/office/powerpoint/2010/main" val="177755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5CAD-640B-490A-B8D7-DA6354986D0B}"/>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0A4231-6E1C-410E-B73C-9F8C5761B65C}"/>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161FE0-58BE-4988-9E19-6C5AD956ABE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198684-3DA8-46E4-81C2-62A6C783F744}"/>
              </a:ext>
            </a:extLst>
          </p:cNvPr>
          <p:cNvSpPr>
            <a:spLocks noGrp="1"/>
          </p:cNvSpPr>
          <p:nvPr>
            <p:ph type="dt" sz="half" idx="10"/>
          </p:nvPr>
        </p:nvSpPr>
        <p:spPr/>
        <p:txBody>
          <a:bodyPr/>
          <a:lstStyle/>
          <a:p>
            <a:fld id="{515254AE-767B-482D-951C-B3414E709996}" type="datetimeFigureOut">
              <a:rPr lang="en-GB" smtClean="0"/>
              <a:pPr/>
              <a:t>16/03/2023</a:t>
            </a:fld>
            <a:endParaRPr lang="en-GB"/>
          </a:p>
        </p:txBody>
      </p:sp>
      <p:sp>
        <p:nvSpPr>
          <p:cNvPr id="6" name="Footer Placeholder 5">
            <a:extLst>
              <a:ext uri="{FF2B5EF4-FFF2-40B4-BE49-F238E27FC236}">
                <a16:creationId xmlns:a16="http://schemas.microsoft.com/office/drawing/2014/main" id="{1FED9DBA-43D3-427F-9790-12618ADDF2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835DB3-B36F-451A-ABBD-23CC786070FC}"/>
              </a:ext>
            </a:extLst>
          </p:cNvPr>
          <p:cNvSpPr>
            <a:spLocks noGrp="1"/>
          </p:cNvSpPr>
          <p:nvPr>
            <p:ph type="sldNum" sz="quarter" idx="12"/>
          </p:nvPr>
        </p:nvSpPr>
        <p:spPr/>
        <p:txBody>
          <a:bodyPr/>
          <a:lstStyle/>
          <a:p>
            <a:fld id="{630568DA-821B-4895-A307-4B41E79625C5}" type="slidenum">
              <a:rPr lang="en-GB" smtClean="0"/>
              <a:pPr/>
              <a:t>‹#›</a:t>
            </a:fld>
            <a:endParaRPr lang="en-GB"/>
          </a:p>
        </p:txBody>
      </p:sp>
    </p:spTree>
    <p:extLst>
      <p:ext uri="{BB962C8B-B14F-4D97-AF65-F5344CB8AC3E}">
        <p14:creationId xmlns:p14="http://schemas.microsoft.com/office/powerpoint/2010/main" val="391723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3EB9-B5A1-40CC-9384-5FB2214C9165}"/>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C21EAB-4DE2-49E2-87D7-A57A51F1D867}"/>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456C53-3CF0-49FF-8866-7F1E7C2527D5}"/>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25EC9A-8863-4108-B3FD-A36FED79F39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B8AC2E-ED8A-4BF4-93FE-DECFB40EA70B}"/>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2947DE-60F1-4589-8467-73CF30AFB392}"/>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8" name="Footer Placeholder 7">
            <a:extLst>
              <a:ext uri="{FF2B5EF4-FFF2-40B4-BE49-F238E27FC236}">
                <a16:creationId xmlns:a16="http://schemas.microsoft.com/office/drawing/2014/main" id="{5C73B2D0-F33D-4943-8226-2CFFFFC44D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D0DAC4-F844-46A7-A321-7F8E16A7D4DC}"/>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71091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3E69-9D4C-42CB-93A7-A47D141D932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05965AEB-4834-43FF-AAC4-87D6834A7631}"/>
              </a:ext>
            </a:extLst>
          </p:cNvPr>
          <p:cNvSpPr>
            <a:spLocks noGrp="1"/>
          </p:cNvSpPr>
          <p:nvPr>
            <p:ph type="dt" sz="half" idx="10"/>
          </p:nvPr>
        </p:nvSpPr>
        <p:spPr/>
        <p:txBody>
          <a:bodyPr/>
          <a:lstStyle/>
          <a:p>
            <a:fld id="{515254AE-767B-482D-951C-B3414E709996}" type="datetimeFigureOut">
              <a:rPr lang="en-GB" smtClean="0"/>
              <a:pPr/>
              <a:t>16/03/2023</a:t>
            </a:fld>
            <a:endParaRPr lang="en-GB"/>
          </a:p>
        </p:txBody>
      </p:sp>
      <p:sp>
        <p:nvSpPr>
          <p:cNvPr id="4" name="Footer Placeholder 3">
            <a:extLst>
              <a:ext uri="{FF2B5EF4-FFF2-40B4-BE49-F238E27FC236}">
                <a16:creationId xmlns:a16="http://schemas.microsoft.com/office/drawing/2014/main" id="{1346CF8F-F457-4729-96D2-9CE9B782F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A43536-0213-4177-8B1C-F748091BA587}"/>
              </a:ext>
            </a:extLst>
          </p:cNvPr>
          <p:cNvSpPr>
            <a:spLocks noGrp="1"/>
          </p:cNvSpPr>
          <p:nvPr>
            <p:ph type="sldNum" sz="quarter" idx="12"/>
          </p:nvPr>
        </p:nvSpPr>
        <p:spPr/>
        <p:txBody>
          <a:bodyPr/>
          <a:lstStyle/>
          <a:p>
            <a:fld id="{630568DA-821B-4895-A307-4B41E79625C5}" type="slidenum">
              <a:rPr lang="en-GB" smtClean="0"/>
              <a:pPr/>
              <a:t>‹#›</a:t>
            </a:fld>
            <a:endParaRPr lang="en-GB"/>
          </a:p>
        </p:txBody>
      </p:sp>
    </p:spTree>
    <p:extLst>
      <p:ext uri="{BB962C8B-B14F-4D97-AF65-F5344CB8AC3E}">
        <p14:creationId xmlns:p14="http://schemas.microsoft.com/office/powerpoint/2010/main" val="377505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F6083-0172-45C6-A7E6-6824554D2533}"/>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3" name="Footer Placeholder 2">
            <a:extLst>
              <a:ext uri="{FF2B5EF4-FFF2-40B4-BE49-F238E27FC236}">
                <a16:creationId xmlns:a16="http://schemas.microsoft.com/office/drawing/2014/main" id="{37CF27CA-8800-4FA2-8FA5-60C365B3BE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6A3586-4602-4CA8-9086-20272343F06C}"/>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13894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B853-5146-42D7-BD25-1A7ADAB2ECA2}"/>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6EBF78-A8DB-42B9-B915-162271DEF2F0}"/>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18FBFA-2ABC-4EE0-97A2-E1C30380DB64}"/>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564FA-5FDF-47DC-9221-24A5C20F3384}"/>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6" name="Footer Placeholder 5">
            <a:extLst>
              <a:ext uri="{FF2B5EF4-FFF2-40B4-BE49-F238E27FC236}">
                <a16:creationId xmlns:a16="http://schemas.microsoft.com/office/drawing/2014/main" id="{47BF6AF8-4681-4715-98B9-CDF44DC2E1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72AE63-561F-4DA1-BBA6-47DF61ADD73A}"/>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71836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62DB-6C9E-4044-89BB-2F27E5E9E87C}"/>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F42F88-BDCB-4166-B261-81EA5A857DBD}"/>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31473069-E4EC-435D-8C97-D44FCD4CD0EE}"/>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62736-FC85-45C1-A33C-77FF3091AE6E}"/>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6" name="Footer Placeholder 5">
            <a:extLst>
              <a:ext uri="{FF2B5EF4-FFF2-40B4-BE49-F238E27FC236}">
                <a16:creationId xmlns:a16="http://schemas.microsoft.com/office/drawing/2014/main" id="{9FC9E081-3EB4-4253-95D7-1EA2123AF2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0F4EAB-AB01-4FE5-B6ED-C11755B15532}"/>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3757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B4E865-1354-46C0-9342-B7E653120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EB9D4-C67E-490D-B577-ECDF3CBCD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B0B01D-C94D-4167-B584-37194217F5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C9482-BEFA-4FB5-8557-92B602C69A27}" type="datetimeFigureOut">
              <a:rPr lang="en-GB" smtClean="0"/>
              <a:t>16/03/2023</a:t>
            </a:fld>
            <a:endParaRPr lang="en-GB"/>
          </a:p>
        </p:txBody>
      </p:sp>
      <p:sp>
        <p:nvSpPr>
          <p:cNvPr id="5" name="Footer Placeholder 4">
            <a:extLst>
              <a:ext uri="{FF2B5EF4-FFF2-40B4-BE49-F238E27FC236}">
                <a16:creationId xmlns:a16="http://schemas.microsoft.com/office/drawing/2014/main" id="{AF77C283-29DA-4229-B84A-F0DE01CE6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10C21B-C469-436E-8877-9B3B8D6CF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1AACA-EF75-44F9-954E-BA02112A7797}" type="slidenum">
              <a:rPr lang="en-GB" smtClean="0"/>
              <a:t>‹#›</a:t>
            </a:fld>
            <a:endParaRPr lang="en-GB"/>
          </a:p>
        </p:txBody>
      </p:sp>
      <p:pic>
        <p:nvPicPr>
          <p:cNvPr id="7" name="Picture 2">
            <a:extLst>
              <a:ext uri="{FF2B5EF4-FFF2-40B4-BE49-F238E27FC236}">
                <a16:creationId xmlns:a16="http://schemas.microsoft.com/office/drawing/2014/main" id="{73E44C4F-0261-43C3-AE34-DFDF5DDA3372}"/>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t="29007" b="22783"/>
          <a:stretch/>
        </p:blipFill>
        <p:spPr bwMode="auto">
          <a:xfrm>
            <a:off x="10016836" y="309530"/>
            <a:ext cx="2175164" cy="74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7525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53" r:id="rId1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XjJQBjWYDTs?feature=oembed" TargetMode="Externa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_4CCkUVXHBQ?feature=oembed"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ideo" Target="https://www.youtube.com/embed/IpM_faC36mA?feature=oembed" TargetMode="Externa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8" Type="http://schemas.openxmlformats.org/officeDocument/2006/relationships/hyperlink" Target="https://www.linkedin.com/in/morvenmccoll/" TargetMode="External"/><Relationship Id="rId3" Type="http://schemas.openxmlformats.org/officeDocument/2006/relationships/image" Target="../media/image54.jpeg"/><Relationship Id="rId7" Type="http://schemas.openxmlformats.org/officeDocument/2006/relationships/hyperlink" Target="https://mobile.twitter.com/morven_mccoll" TargetMode="External"/><Relationship Id="rId12"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mailto:Morven.McColl@yes.org.uk" TargetMode="External"/><Relationship Id="rId11" Type="http://schemas.openxmlformats.org/officeDocument/2006/relationships/image" Target="../media/image59.png"/><Relationship Id="rId5" Type="http://schemas.openxmlformats.org/officeDocument/2006/relationships/image" Target="../media/image56.svg"/><Relationship Id="rId10" Type="http://schemas.openxmlformats.org/officeDocument/2006/relationships/image" Target="../media/image58.svg"/><Relationship Id="rId4" Type="http://schemas.openxmlformats.org/officeDocument/2006/relationships/image" Target="../media/image55.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ideo" Target="https://www.youtube.com/embed/nom9bzrjOpQ?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FD0F30-BAE7-44C0-A9D9-8F80F951BB3D}"/>
              </a:ext>
            </a:extLst>
          </p:cNvPr>
          <p:cNvSpPr>
            <a:spLocks noGrp="1"/>
          </p:cNvSpPr>
          <p:nvPr>
            <p:ph type="subTitle" idx="1"/>
          </p:nvPr>
        </p:nvSpPr>
        <p:spPr>
          <a:xfrm>
            <a:off x="1406434" y="3104518"/>
            <a:ext cx="9144000" cy="1655762"/>
          </a:xfrm>
        </p:spPr>
        <p:txBody>
          <a:bodyPr/>
          <a:lstStyle/>
          <a:p>
            <a:r>
              <a:rPr lang="en-GB" sz="2400">
                <a:latin typeface="Montserrat" panose="00000500000000000000"/>
              </a:rPr>
              <a:t>Session 2 - Customers &amp; Market Research</a:t>
            </a:r>
            <a:endParaRPr lang="en-GB"/>
          </a:p>
        </p:txBody>
      </p:sp>
      <p:sp>
        <p:nvSpPr>
          <p:cNvPr id="2" name="Title 1">
            <a:extLst>
              <a:ext uri="{FF2B5EF4-FFF2-40B4-BE49-F238E27FC236}">
                <a16:creationId xmlns:a16="http://schemas.microsoft.com/office/drawing/2014/main" id="{E76AB68F-6221-44E6-B2F4-C17E09DED0FA}"/>
              </a:ext>
            </a:extLst>
          </p:cNvPr>
          <p:cNvSpPr>
            <a:spLocks noGrp="1"/>
          </p:cNvSpPr>
          <p:nvPr>
            <p:ph type="title"/>
          </p:nvPr>
        </p:nvSpPr>
        <p:spPr>
          <a:xfrm>
            <a:off x="720634" y="1931530"/>
            <a:ext cx="10515600" cy="1325563"/>
          </a:xfrm>
        </p:spPr>
        <p:txBody>
          <a:bodyPr>
            <a:normAutofit/>
          </a:bodyPr>
          <a:lstStyle/>
          <a:p>
            <a:pPr algn="ctr"/>
            <a:r>
              <a:rPr lang="en-GB" sz="6000" b="1">
                <a:solidFill>
                  <a:schemeClr val="tx2"/>
                </a:solidFill>
                <a:latin typeface="Montserrat" panose="00000500000000000000"/>
              </a:rPr>
              <a:t>Women Into STEM</a:t>
            </a:r>
            <a:endParaRPr lang="en-US"/>
          </a:p>
        </p:txBody>
      </p:sp>
      <p:pic>
        <p:nvPicPr>
          <p:cNvPr id="4" name="Picture 3" descr="A picture containing diagram&#10;&#10;Description automatically generated">
            <a:extLst>
              <a:ext uri="{FF2B5EF4-FFF2-40B4-BE49-F238E27FC236}">
                <a16:creationId xmlns:a16="http://schemas.microsoft.com/office/drawing/2014/main" id="{3B77C9A0-9AEC-43C6-A5DB-0911B8F9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843" y="3531151"/>
            <a:ext cx="3473547" cy="1954060"/>
          </a:xfrm>
          <a:prstGeom prst="rect">
            <a:avLst/>
          </a:prstGeom>
        </p:spPr>
      </p:pic>
      <p:pic>
        <p:nvPicPr>
          <p:cNvPr id="6" name="Picture 5">
            <a:extLst>
              <a:ext uri="{FF2B5EF4-FFF2-40B4-BE49-F238E27FC236}">
                <a16:creationId xmlns:a16="http://schemas.microsoft.com/office/drawing/2014/main" id="{A9924287-FC5D-4A50-B881-9E5000DF6358}"/>
              </a:ext>
            </a:extLst>
          </p:cNvPr>
          <p:cNvPicPr>
            <a:picLocks noChangeAspect="1"/>
          </p:cNvPicPr>
          <p:nvPr/>
        </p:nvPicPr>
        <p:blipFill>
          <a:blip r:embed="rId4"/>
          <a:stretch>
            <a:fillRect/>
          </a:stretch>
        </p:blipFill>
        <p:spPr>
          <a:xfrm>
            <a:off x="5321074" y="261224"/>
            <a:ext cx="1549852" cy="1670306"/>
          </a:xfrm>
          <a:prstGeom prst="rect">
            <a:avLst/>
          </a:prstGeom>
        </p:spPr>
      </p:pic>
    </p:spTree>
    <p:extLst>
      <p:ext uri="{BB962C8B-B14F-4D97-AF65-F5344CB8AC3E}">
        <p14:creationId xmlns:p14="http://schemas.microsoft.com/office/powerpoint/2010/main" val="73912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8736-1E35-4AB9-8577-2065529FA534}"/>
              </a:ext>
            </a:extLst>
          </p:cNvPr>
          <p:cNvSpPr>
            <a:spLocks noGrp="1"/>
          </p:cNvSpPr>
          <p:nvPr>
            <p:ph type="title"/>
          </p:nvPr>
        </p:nvSpPr>
        <p:spPr/>
        <p:txBody>
          <a:bodyPr>
            <a:normAutofit/>
          </a:bodyPr>
          <a:lstStyle/>
          <a:p>
            <a:r>
              <a:rPr lang="en-GB" sz="4000" b="1">
                <a:latin typeface="Montserrat" panose="00000500000000000000"/>
              </a:rPr>
              <a:t>Case Studies</a:t>
            </a:r>
          </a:p>
        </p:txBody>
      </p:sp>
      <p:sp>
        <p:nvSpPr>
          <p:cNvPr id="3" name="Content Placeholder 2">
            <a:extLst>
              <a:ext uri="{FF2B5EF4-FFF2-40B4-BE49-F238E27FC236}">
                <a16:creationId xmlns:a16="http://schemas.microsoft.com/office/drawing/2014/main" id="{B9285FB4-63AF-41F8-AF31-09F506887C64}"/>
              </a:ext>
            </a:extLst>
          </p:cNvPr>
          <p:cNvSpPr>
            <a:spLocks noGrp="1"/>
          </p:cNvSpPr>
          <p:nvPr>
            <p:ph idx="1"/>
          </p:nvPr>
        </p:nvSpPr>
        <p:spPr>
          <a:xfrm>
            <a:off x="838200" y="1845468"/>
            <a:ext cx="4334595" cy="3167063"/>
          </a:xfrm>
        </p:spPr>
        <p:txBody>
          <a:bodyPr/>
          <a:lstStyle/>
          <a:p>
            <a:pPr marL="0" indent="0">
              <a:buNone/>
            </a:pPr>
            <a:r>
              <a:rPr lang="en-GB" sz="2000" b="1">
                <a:latin typeface="Montserrat" panose="00000500000000000000"/>
              </a:rPr>
              <a:t>Tesco Clubcard:</a:t>
            </a:r>
          </a:p>
          <a:p>
            <a:pPr marL="0" indent="0">
              <a:buNone/>
            </a:pPr>
            <a:r>
              <a:rPr lang="en-GB" sz="2000" b="1">
                <a:latin typeface="Montserrat" panose="00000500000000000000"/>
              </a:rPr>
              <a:t>“The Power to Lower Prices”</a:t>
            </a:r>
          </a:p>
          <a:p>
            <a:pPr marL="0" indent="0">
              <a:buNone/>
            </a:pPr>
            <a:endParaRPr lang="en-GB" sz="2000">
              <a:latin typeface="Montserrat" panose="00000500000000000000"/>
            </a:endParaRPr>
          </a:p>
          <a:p>
            <a:pPr marL="0" indent="0">
              <a:buNone/>
            </a:pPr>
            <a:r>
              <a:rPr lang="en-GB" sz="2000">
                <a:latin typeface="Montserrat" panose="00000500000000000000"/>
              </a:rPr>
              <a:t>What does it do for customers?</a:t>
            </a:r>
          </a:p>
          <a:p>
            <a:pPr marL="0" indent="0">
              <a:buNone/>
            </a:pPr>
            <a:endParaRPr lang="en-GB" sz="2000">
              <a:latin typeface="Montserrat" panose="00000500000000000000"/>
            </a:endParaRPr>
          </a:p>
          <a:p>
            <a:pPr marL="0" indent="0">
              <a:buNone/>
            </a:pPr>
            <a:r>
              <a:rPr lang="en-GB" sz="2000">
                <a:latin typeface="Montserrat" panose="00000500000000000000"/>
              </a:rPr>
              <a:t>What method of marketing does it use?</a:t>
            </a:r>
          </a:p>
          <a:p>
            <a:pPr marL="0" indent="0">
              <a:buNone/>
            </a:pPr>
            <a:endParaRPr lang="en-GB"/>
          </a:p>
        </p:txBody>
      </p:sp>
      <p:pic>
        <p:nvPicPr>
          <p:cNvPr id="2050" name="Picture 2" descr="Release Your Superpowers and Feel the Power of Tesco Clubcard's Latest Low  Prices | LBBOnline">
            <a:extLst>
              <a:ext uri="{FF2B5EF4-FFF2-40B4-BE49-F238E27FC236}">
                <a16:creationId xmlns:a16="http://schemas.microsoft.com/office/drawing/2014/main" id="{2E57160A-5F7E-43F7-AA90-C18BD605B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126" y="1462088"/>
            <a:ext cx="5622905" cy="316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8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C1FE-D529-4A2B-8F9C-AA5F43743CD6}"/>
              </a:ext>
            </a:extLst>
          </p:cNvPr>
          <p:cNvSpPr>
            <a:spLocks noGrp="1"/>
          </p:cNvSpPr>
          <p:nvPr>
            <p:ph type="title"/>
          </p:nvPr>
        </p:nvSpPr>
        <p:spPr>
          <a:xfrm>
            <a:off x="2362200" y="135087"/>
            <a:ext cx="10515600" cy="1325563"/>
          </a:xfrm>
        </p:spPr>
        <p:txBody>
          <a:bodyPr>
            <a:normAutofit/>
          </a:bodyPr>
          <a:lstStyle/>
          <a:p>
            <a:endParaRPr lang="en-GB" b="1">
              <a:latin typeface="Bebas"/>
              <a:cs typeface="Calibri Light"/>
            </a:endParaRPr>
          </a:p>
        </p:txBody>
      </p:sp>
      <p:sp>
        <p:nvSpPr>
          <p:cNvPr id="3" name="Content Placeholder 2">
            <a:extLst>
              <a:ext uri="{FF2B5EF4-FFF2-40B4-BE49-F238E27FC236}">
                <a16:creationId xmlns:a16="http://schemas.microsoft.com/office/drawing/2014/main" id="{00622E8B-8BD0-49E9-A2B0-CAF0781E54CD}"/>
              </a:ext>
            </a:extLst>
          </p:cNvPr>
          <p:cNvSpPr>
            <a:spLocks noGrp="1"/>
          </p:cNvSpPr>
          <p:nvPr>
            <p:ph idx="1"/>
          </p:nvPr>
        </p:nvSpPr>
        <p:spPr/>
        <p:txBody>
          <a:bodyPr vert="horz" lIns="91440" tIns="45720" rIns="91440" bIns="45720" rtlCol="0" anchor="t">
            <a:normAutofit/>
          </a:bodyPr>
          <a:lstStyle/>
          <a:p>
            <a:pPr>
              <a:buFont typeface="Arial"/>
              <a:buChar char="•"/>
            </a:pPr>
            <a:endParaRPr lang="en-GB"/>
          </a:p>
          <a:p>
            <a:pPr marL="0" indent="0">
              <a:buNone/>
            </a:pPr>
            <a:endParaRPr lang="en-GB">
              <a:cs typeface="Calibri"/>
            </a:endParaRPr>
          </a:p>
        </p:txBody>
      </p:sp>
      <p:grpSp>
        <p:nvGrpSpPr>
          <p:cNvPr id="4" name="Group 3">
            <a:extLst>
              <a:ext uri="{FF2B5EF4-FFF2-40B4-BE49-F238E27FC236}">
                <a16:creationId xmlns:a16="http://schemas.microsoft.com/office/drawing/2014/main" id="{C673947B-8FD6-4460-AB1E-636A51DC2092}"/>
              </a:ext>
            </a:extLst>
          </p:cNvPr>
          <p:cNvGrpSpPr/>
          <p:nvPr/>
        </p:nvGrpSpPr>
        <p:grpSpPr>
          <a:xfrm>
            <a:off x="0" y="-363375"/>
            <a:ext cx="12366698" cy="7178243"/>
            <a:chOff x="2" y="-320243"/>
            <a:chExt cx="12366698" cy="7178243"/>
          </a:xfrm>
        </p:grpSpPr>
        <p:sp>
          <p:nvSpPr>
            <p:cNvPr id="5" name="Right Triangle 4">
              <a:extLst>
                <a:ext uri="{FF2B5EF4-FFF2-40B4-BE49-F238E27FC236}">
                  <a16:creationId xmlns:a16="http://schemas.microsoft.com/office/drawing/2014/main" id="{3AFCF630-DC49-4726-BD9E-F622F0949038}"/>
                </a:ext>
              </a:extLst>
            </p:cNvPr>
            <p:cNvSpPr/>
            <p:nvPr/>
          </p:nvSpPr>
          <p:spPr>
            <a:xfrm rot="16200000">
              <a:off x="9769928" y="4435928"/>
              <a:ext cx="2220686" cy="2623457"/>
            </a:xfrm>
            <a:prstGeom prst="rtTriangle">
              <a:avLst/>
            </a:prstGeom>
            <a:gradFill flip="none" rotWithShape="1">
              <a:gsLst>
                <a:gs pos="0">
                  <a:srgbClr val="F6BA92"/>
                </a:gs>
                <a:gs pos="50000">
                  <a:srgbClr val="B3D0EB"/>
                </a:gs>
                <a:gs pos="100000">
                  <a:srgbClr val="FFD34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ight Triangle 5">
              <a:extLst>
                <a:ext uri="{FF2B5EF4-FFF2-40B4-BE49-F238E27FC236}">
                  <a16:creationId xmlns:a16="http://schemas.microsoft.com/office/drawing/2014/main" id="{69A9034B-360C-4D01-A6CD-703C530B43CA}"/>
                </a:ext>
              </a:extLst>
            </p:cNvPr>
            <p:cNvSpPr/>
            <p:nvPr/>
          </p:nvSpPr>
          <p:spPr>
            <a:xfrm rot="5400000">
              <a:off x="229410" y="-229408"/>
              <a:ext cx="2253346" cy="2712162"/>
            </a:xfrm>
            <a:prstGeom prst="rtTriangle">
              <a:avLst/>
            </a:prstGeom>
            <a:gradFill flip="none" rotWithShape="1">
              <a:gsLst>
                <a:gs pos="0">
                  <a:srgbClr val="F6BA92"/>
                </a:gs>
                <a:gs pos="50000">
                  <a:srgbClr val="B3D0EB"/>
                </a:gs>
                <a:gs pos="100000">
                  <a:srgbClr val="FFD34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descr="A close up of a logo&#10;&#10;Description automatically generated">
              <a:extLst>
                <a:ext uri="{FF2B5EF4-FFF2-40B4-BE49-F238E27FC236}">
                  <a16:creationId xmlns:a16="http://schemas.microsoft.com/office/drawing/2014/main" id="{C27FA115-AF74-4C01-A7B3-96740F42E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7793" y="-320243"/>
              <a:ext cx="3348907" cy="2367808"/>
            </a:xfrm>
            <a:prstGeom prst="rect">
              <a:avLst/>
            </a:prstGeom>
          </p:spPr>
        </p:pic>
        <p:pic>
          <p:nvPicPr>
            <p:cNvPr id="8" name="Picture 7" descr="A close up of a sign&#10;&#10;Description automatically generated">
              <a:extLst>
                <a:ext uri="{FF2B5EF4-FFF2-40B4-BE49-F238E27FC236}">
                  <a16:creationId xmlns:a16="http://schemas.microsoft.com/office/drawing/2014/main" id="{B5FA75ED-E196-4244-9D8E-F6E46C23F6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47" y="6030348"/>
              <a:ext cx="1964583" cy="787546"/>
            </a:xfrm>
            <a:prstGeom prst="rect">
              <a:avLst/>
            </a:prstGeom>
          </p:spPr>
        </p:pic>
      </p:grpSp>
      <p:sp>
        <p:nvSpPr>
          <p:cNvPr id="12" name="TextBox 11">
            <a:extLst>
              <a:ext uri="{FF2B5EF4-FFF2-40B4-BE49-F238E27FC236}">
                <a16:creationId xmlns:a16="http://schemas.microsoft.com/office/drawing/2014/main" id="{B9B6D8B1-EFA7-4B9C-9891-AEF4A100EA86}"/>
              </a:ext>
            </a:extLst>
          </p:cNvPr>
          <p:cNvSpPr txBox="1"/>
          <p:nvPr/>
        </p:nvSpPr>
        <p:spPr>
          <a:xfrm>
            <a:off x="1460740" y="1288211"/>
            <a:ext cx="76602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solidFill>
                <a:srgbClr val="34485E"/>
              </a:solidFill>
              <a:latin typeface="&amp;quot"/>
            </a:endParaRPr>
          </a:p>
          <a:p>
            <a:endParaRPr lang="en-US" b="1">
              <a:solidFill>
                <a:srgbClr val="34485E"/>
              </a:solidFill>
              <a:latin typeface="&amp;quot"/>
            </a:endParaRPr>
          </a:p>
        </p:txBody>
      </p:sp>
      <p:sp>
        <p:nvSpPr>
          <p:cNvPr id="14" name="TextBox 13">
            <a:extLst>
              <a:ext uri="{FF2B5EF4-FFF2-40B4-BE49-F238E27FC236}">
                <a16:creationId xmlns:a16="http://schemas.microsoft.com/office/drawing/2014/main" id="{5D04BFE7-8008-4452-BB24-4575F30A3D4C}"/>
              </a:ext>
            </a:extLst>
          </p:cNvPr>
          <p:cNvSpPr txBox="1"/>
          <p:nvPr/>
        </p:nvSpPr>
        <p:spPr>
          <a:xfrm>
            <a:off x="957532" y="2840966"/>
            <a:ext cx="45403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solidFill>
                <a:srgbClr val="34485E"/>
              </a:solidFill>
              <a:latin typeface="&amp;quot"/>
            </a:endParaRPr>
          </a:p>
          <a:p>
            <a:endParaRPr lang="en-US" b="1">
              <a:solidFill>
                <a:srgbClr val="34485E"/>
              </a:solidFill>
              <a:latin typeface="&amp;quot"/>
            </a:endParaRPr>
          </a:p>
        </p:txBody>
      </p:sp>
      <p:pic>
        <p:nvPicPr>
          <p:cNvPr id="9" name="Online Media 8" title="Always #LikeAGirl">
            <a:hlinkClick r:id="" action="ppaction://media"/>
            <a:extLst>
              <a:ext uri="{FF2B5EF4-FFF2-40B4-BE49-F238E27FC236}">
                <a16:creationId xmlns:a16="http://schemas.microsoft.com/office/drawing/2014/main" id="{8B348A5C-16FB-43BC-A27A-36E269E8C5FC}"/>
              </a:ext>
            </a:extLst>
          </p:cNvPr>
          <p:cNvPicPr>
            <a:picLocks noRot="1" noChangeAspect="1"/>
          </p:cNvPicPr>
          <p:nvPr>
            <a:videoFile r:link="rId1"/>
          </p:nvPr>
        </p:nvPicPr>
        <p:blipFill>
          <a:blip r:embed="rId6"/>
          <a:stretch>
            <a:fillRect/>
          </a:stretch>
        </p:blipFill>
        <p:spPr>
          <a:xfrm>
            <a:off x="128399" y="-1065"/>
            <a:ext cx="12063599" cy="6815933"/>
          </a:xfrm>
          <a:prstGeom prst="rect">
            <a:avLst/>
          </a:prstGeom>
        </p:spPr>
      </p:pic>
    </p:spTree>
    <p:extLst>
      <p:ext uri="{BB962C8B-B14F-4D97-AF65-F5344CB8AC3E}">
        <p14:creationId xmlns:p14="http://schemas.microsoft.com/office/powerpoint/2010/main" val="18414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FA76-DC6D-4344-86D7-599AC411781D}"/>
              </a:ext>
            </a:extLst>
          </p:cNvPr>
          <p:cNvSpPr>
            <a:spLocks noGrp="1"/>
          </p:cNvSpPr>
          <p:nvPr>
            <p:ph type="title"/>
          </p:nvPr>
        </p:nvSpPr>
        <p:spPr/>
        <p:txBody>
          <a:bodyPr>
            <a:normAutofit/>
          </a:bodyPr>
          <a:lstStyle/>
          <a:p>
            <a:r>
              <a:rPr lang="en-GB" sz="4000" b="1">
                <a:latin typeface="Montserrat" panose="00000500000000000000"/>
              </a:rPr>
              <a:t>Case Studies</a:t>
            </a:r>
          </a:p>
        </p:txBody>
      </p:sp>
      <p:sp>
        <p:nvSpPr>
          <p:cNvPr id="3" name="Content Placeholder 2">
            <a:extLst>
              <a:ext uri="{FF2B5EF4-FFF2-40B4-BE49-F238E27FC236}">
                <a16:creationId xmlns:a16="http://schemas.microsoft.com/office/drawing/2014/main" id="{37BC07A9-4357-415D-926C-2B34E06184B5}"/>
              </a:ext>
            </a:extLst>
          </p:cNvPr>
          <p:cNvSpPr>
            <a:spLocks noGrp="1"/>
          </p:cNvSpPr>
          <p:nvPr>
            <p:ph idx="1"/>
          </p:nvPr>
        </p:nvSpPr>
        <p:spPr>
          <a:xfrm>
            <a:off x="838200" y="1825625"/>
            <a:ext cx="4054097" cy="4351338"/>
          </a:xfrm>
        </p:spPr>
        <p:txBody>
          <a:bodyPr>
            <a:normAutofit/>
          </a:bodyPr>
          <a:lstStyle/>
          <a:p>
            <a:pPr marL="0" indent="0">
              <a:buNone/>
            </a:pPr>
            <a:r>
              <a:rPr lang="en-GB" sz="2000" b="1">
                <a:latin typeface="Montserrat" panose="00000500000000000000"/>
              </a:rPr>
              <a:t>Always ‘Like A Girl’</a:t>
            </a:r>
          </a:p>
          <a:p>
            <a:pPr marL="0" indent="0">
              <a:buNone/>
            </a:pPr>
            <a:endParaRPr lang="en-GB" sz="2000">
              <a:latin typeface="Montserrat" panose="00000500000000000000"/>
            </a:endParaRPr>
          </a:p>
          <a:p>
            <a:pPr marL="0" indent="0">
              <a:buNone/>
            </a:pPr>
            <a:r>
              <a:rPr lang="en-GB" sz="2000">
                <a:latin typeface="Montserrat" panose="00000500000000000000"/>
              </a:rPr>
              <a:t>What does the campaign do?​</a:t>
            </a:r>
          </a:p>
          <a:p>
            <a:pPr marL="0" indent="0">
              <a:buNone/>
            </a:pPr>
            <a:r>
              <a:rPr lang="en-GB" sz="2000">
                <a:latin typeface="Montserrat" panose="00000500000000000000"/>
              </a:rPr>
              <a:t>​</a:t>
            </a:r>
          </a:p>
          <a:p>
            <a:pPr marL="0" indent="0">
              <a:buNone/>
            </a:pPr>
            <a:endParaRPr lang="en-GB" sz="2000">
              <a:latin typeface="Montserrat" panose="00000500000000000000"/>
            </a:endParaRPr>
          </a:p>
          <a:p>
            <a:pPr marL="0" indent="0">
              <a:buNone/>
            </a:pPr>
            <a:r>
              <a:rPr lang="en-GB" sz="2000">
                <a:latin typeface="Montserrat" panose="00000500000000000000"/>
              </a:rPr>
              <a:t>How does it make you feel?</a:t>
            </a:r>
          </a:p>
        </p:txBody>
      </p:sp>
      <p:pic>
        <p:nvPicPr>
          <p:cNvPr id="4" name="Picture 2">
            <a:extLst>
              <a:ext uri="{FF2B5EF4-FFF2-40B4-BE49-F238E27FC236}">
                <a16:creationId xmlns:a16="http://schemas.microsoft.com/office/drawing/2014/main" id="{FB36B036-637E-4651-89B5-8D82F3964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312"/>
            <a:ext cx="54102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3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B4F6-F21A-4F03-A791-919AD01EDBD8}"/>
              </a:ext>
            </a:extLst>
          </p:cNvPr>
          <p:cNvSpPr>
            <a:spLocks noGrp="1"/>
          </p:cNvSpPr>
          <p:nvPr>
            <p:ph type="title"/>
          </p:nvPr>
        </p:nvSpPr>
        <p:spPr>
          <a:xfrm>
            <a:off x="489586" y="0"/>
            <a:ext cx="10515600" cy="1325563"/>
          </a:xfrm>
        </p:spPr>
        <p:txBody>
          <a:bodyPr>
            <a:normAutofit/>
          </a:bodyPr>
          <a:lstStyle/>
          <a:p>
            <a:pPr algn="ctr"/>
            <a:r>
              <a:rPr lang="en-GB" sz="4000" b="1">
                <a:solidFill>
                  <a:schemeClr val="tx1"/>
                </a:solidFill>
                <a:latin typeface="Montserrat" panose="00000500000000000000"/>
              </a:rPr>
              <a:t>Marketing Fails</a:t>
            </a:r>
          </a:p>
        </p:txBody>
      </p:sp>
      <p:pic>
        <p:nvPicPr>
          <p:cNvPr id="5122" name="Picture 2" descr="Pepsi Pulls Controversial Kendall Jenner Ad After Outcry">
            <a:extLst>
              <a:ext uri="{FF2B5EF4-FFF2-40B4-BE49-F238E27FC236}">
                <a16:creationId xmlns:a16="http://schemas.microsoft.com/office/drawing/2014/main" id="{459F1BBE-2485-449B-B727-AD84D07E6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730" y="2334804"/>
            <a:ext cx="5715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A close up of a sign&#10;&#10;Description automatically generated">
            <a:extLst>
              <a:ext uri="{FF2B5EF4-FFF2-40B4-BE49-F238E27FC236}">
                <a16:creationId xmlns:a16="http://schemas.microsoft.com/office/drawing/2014/main" id="{BC17CDAA-A156-4677-A34D-CBAD268DC262}"/>
              </a:ext>
            </a:extLst>
          </p:cNvPr>
          <p:cNvPicPr>
            <a:picLocks noChangeAspect="1"/>
          </p:cNvPicPr>
          <p:nvPr/>
        </p:nvPicPr>
        <p:blipFill>
          <a:blip r:embed="rId4"/>
          <a:stretch>
            <a:fillRect/>
          </a:stretch>
        </p:blipFill>
        <p:spPr>
          <a:xfrm>
            <a:off x="1186814" y="1220379"/>
            <a:ext cx="3172265" cy="4114800"/>
          </a:xfrm>
          <a:prstGeom prst="rect">
            <a:avLst/>
          </a:prstGeom>
        </p:spPr>
      </p:pic>
      <p:sp>
        <p:nvSpPr>
          <p:cNvPr id="4" name="TextBox 3">
            <a:extLst>
              <a:ext uri="{FF2B5EF4-FFF2-40B4-BE49-F238E27FC236}">
                <a16:creationId xmlns:a16="http://schemas.microsoft.com/office/drawing/2014/main" id="{0E214286-3F7C-41B7-A1A7-9A38A3130F41}"/>
              </a:ext>
            </a:extLst>
          </p:cNvPr>
          <p:cNvSpPr txBox="1"/>
          <p:nvPr/>
        </p:nvSpPr>
        <p:spPr>
          <a:xfrm>
            <a:off x="2106712" y="5532887"/>
            <a:ext cx="2005232" cy="400110"/>
          </a:xfrm>
          <a:prstGeom prst="rect">
            <a:avLst/>
          </a:prstGeom>
          <a:noFill/>
        </p:spPr>
        <p:txBody>
          <a:bodyPr wrap="square" rtlCol="0">
            <a:spAutoFit/>
          </a:bodyPr>
          <a:lstStyle/>
          <a:p>
            <a:r>
              <a:rPr lang="en-GB" sz="2000" b="1">
                <a:latin typeface="Montserrat" panose="00000500000000000000"/>
              </a:rPr>
              <a:t>Starbucks</a:t>
            </a:r>
          </a:p>
        </p:txBody>
      </p:sp>
      <p:sp>
        <p:nvSpPr>
          <p:cNvPr id="11" name="TextBox 10">
            <a:extLst>
              <a:ext uri="{FF2B5EF4-FFF2-40B4-BE49-F238E27FC236}">
                <a16:creationId xmlns:a16="http://schemas.microsoft.com/office/drawing/2014/main" id="{C19BB0A3-4629-4C86-A07F-5316B198086A}"/>
              </a:ext>
            </a:extLst>
          </p:cNvPr>
          <p:cNvSpPr txBox="1"/>
          <p:nvPr/>
        </p:nvSpPr>
        <p:spPr>
          <a:xfrm>
            <a:off x="8204765" y="5532887"/>
            <a:ext cx="1136975" cy="400110"/>
          </a:xfrm>
          <a:prstGeom prst="rect">
            <a:avLst/>
          </a:prstGeom>
          <a:noFill/>
        </p:spPr>
        <p:txBody>
          <a:bodyPr wrap="square" rtlCol="0">
            <a:spAutoFit/>
          </a:bodyPr>
          <a:lstStyle/>
          <a:p>
            <a:r>
              <a:rPr lang="en-GB" sz="2000" b="1">
                <a:latin typeface="Montserrat" panose="00000500000000000000"/>
              </a:rPr>
              <a:t>Pepsi</a:t>
            </a:r>
          </a:p>
        </p:txBody>
      </p:sp>
    </p:spTree>
    <p:extLst>
      <p:ext uri="{BB962C8B-B14F-4D97-AF65-F5344CB8AC3E}">
        <p14:creationId xmlns:p14="http://schemas.microsoft.com/office/powerpoint/2010/main" val="221829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People Are Outraged By This Pepsi Ad Starring Kendall Jenner">
            <a:hlinkClick r:id="" action="ppaction://media"/>
            <a:extLst>
              <a:ext uri="{FF2B5EF4-FFF2-40B4-BE49-F238E27FC236}">
                <a16:creationId xmlns:a16="http://schemas.microsoft.com/office/drawing/2014/main" id="{5E9C7656-09AF-474E-89E0-DD1DD5EB8674}"/>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168393917"/>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0E8A-3A9D-4706-993C-9978E5EFE67D}"/>
              </a:ext>
            </a:extLst>
          </p:cNvPr>
          <p:cNvSpPr>
            <a:spLocks noGrp="1"/>
          </p:cNvSpPr>
          <p:nvPr>
            <p:ph type="title"/>
          </p:nvPr>
        </p:nvSpPr>
        <p:spPr>
          <a:xfrm>
            <a:off x="1097280" y="0"/>
            <a:ext cx="10058400" cy="1450757"/>
          </a:xfrm>
        </p:spPr>
        <p:txBody>
          <a:bodyPr>
            <a:normAutofit/>
          </a:bodyPr>
          <a:lstStyle/>
          <a:p>
            <a:pPr algn="ctr"/>
            <a:r>
              <a:rPr lang="en-GB" sz="4000" b="1">
                <a:solidFill>
                  <a:schemeClr val="tx1"/>
                </a:solidFill>
                <a:latin typeface="Montserrat" panose="00000500000000000000"/>
              </a:rPr>
              <a:t>Customer Groups</a:t>
            </a:r>
          </a:p>
        </p:txBody>
      </p:sp>
      <p:sp>
        <p:nvSpPr>
          <p:cNvPr id="3" name="Content Placeholder 2">
            <a:extLst>
              <a:ext uri="{FF2B5EF4-FFF2-40B4-BE49-F238E27FC236}">
                <a16:creationId xmlns:a16="http://schemas.microsoft.com/office/drawing/2014/main" id="{42BA5EF0-50A7-4EBE-A1C5-B9C48D560C43}"/>
              </a:ext>
            </a:extLst>
          </p:cNvPr>
          <p:cNvSpPr>
            <a:spLocks noGrp="1"/>
          </p:cNvSpPr>
          <p:nvPr>
            <p:ph idx="1"/>
          </p:nvPr>
        </p:nvSpPr>
        <p:spPr>
          <a:xfrm>
            <a:off x="640080" y="1253331"/>
            <a:ext cx="10515600" cy="4351338"/>
          </a:xfrm>
        </p:spPr>
        <p:txBody>
          <a:bodyPr>
            <a:normAutofit/>
          </a:bodyPr>
          <a:lstStyle/>
          <a:p>
            <a:pPr marL="0" indent="0">
              <a:buNone/>
            </a:pPr>
            <a:endParaRPr lang="en-GB" sz="2200">
              <a:latin typeface="Montserrat" panose="00000500000000000000"/>
            </a:endParaRPr>
          </a:p>
          <a:p>
            <a:pPr>
              <a:buFont typeface="Arial" panose="020B0604020202020204" pitchFamily="34" charset="0"/>
              <a:buChar char="•"/>
            </a:pPr>
            <a:r>
              <a:rPr lang="en-GB" sz="2200">
                <a:latin typeface="Montserrat" panose="00000500000000000000"/>
              </a:rPr>
              <a:t>Distinct group of people from the same generation whom have similar buying or consuming habits </a:t>
            </a:r>
          </a:p>
          <a:p>
            <a:pPr>
              <a:buFont typeface="Arial" panose="020B0604020202020204" pitchFamily="34" charset="0"/>
              <a:buChar char="•"/>
            </a:pPr>
            <a:endParaRPr lang="en-GB" sz="2200">
              <a:latin typeface="Montserrat" panose="00000500000000000000"/>
            </a:endParaRPr>
          </a:p>
          <a:p>
            <a:pPr>
              <a:buFont typeface="Arial" panose="020B0604020202020204" pitchFamily="34" charset="0"/>
              <a:buChar char="•"/>
            </a:pPr>
            <a:r>
              <a:rPr lang="en-GB" sz="2200">
                <a:latin typeface="Montserrat" panose="00000500000000000000"/>
              </a:rPr>
              <a:t>You may have more than one customer group</a:t>
            </a:r>
          </a:p>
          <a:p>
            <a:pPr>
              <a:buFont typeface="Arial" panose="020B0604020202020204" pitchFamily="34" charset="0"/>
              <a:buChar char="•"/>
            </a:pPr>
            <a:endParaRPr lang="en-GB" sz="2200">
              <a:latin typeface="Montserrat" panose="00000500000000000000"/>
            </a:endParaRPr>
          </a:p>
          <a:p>
            <a:pPr>
              <a:buFont typeface="Arial" panose="020B0604020202020204" pitchFamily="34" charset="0"/>
              <a:buChar char="•"/>
            </a:pPr>
            <a:r>
              <a:rPr lang="en-GB" sz="2200">
                <a:latin typeface="Montserrat" panose="00000500000000000000"/>
              </a:rPr>
              <a:t>Your customer groups may cross over and change as your ideas or business develops</a:t>
            </a:r>
          </a:p>
          <a:p>
            <a:pPr>
              <a:buFont typeface="Arial" panose="020B0604020202020204" pitchFamily="34" charset="0"/>
              <a:buChar char="•"/>
            </a:pPr>
            <a:endParaRPr lang="en-GB" sz="2200">
              <a:latin typeface="Montserrat" panose="00000500000000000000"/>
            </a:endParaRPr>
          </a:p>
          <a:p>
            <a:pPr>
              <a:buFont typeface="Arial" panose="020B0604020202020204" pitchFamily="34" charset="0"/>
              <a:buChar char="•"/>
            </a:pPr>
            <a:r>
              <a:rPr lang="en-GB" sz="2200">
                <a:latin typeface="Montserrat" panose="00000500000000000000"/>
              </a:rPr>
              <a:t>Your customer may be different from your user</a:t>
            </a:r>
          </a:p>
          <a:p>
            <a:pPr marL="0" indent="0">
              <a:buNone/>
            </a:pPr>
            <a:endParaRPr lang="en-GB"/>
          </a:p>
        </p:txBody>
      </p:sp>
      <p:pic>
        <p:nvPicPr>
          <p:cNvPr id="5" name="Picture 4" descr="Icon&#10;&#10;Description automatically generated with medium confidence">
            <a:extLst>
              <a:ext uri="{FF2B5EF4-FFF2-40B4-BE49-F238E27FC236}">
                <a16:creationId xmlns:a16="http://schemas.microsoft.com/office/drawing/2014/main" id="{96A1AF99-2854-4B1D-B6E7-5E763CF48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4313" y="4495446"/>
            <a:ext cx="1391171" cy="1391171"/>
          </a:xfrm>
          <a:prstGeom prst="rect">
            <a:avLst/>
          </a:prstGeom>
        </p:spPr>
      </p:pic>
    </p:spTree>
    <p:extLst>
      <p:ext uri="{BB962C8B-B14F-4D97-AF65-F5344CB8AC3E}">
        <p14:creationId xmlns:p14="http://schemas.microsoft.com/office/powerpoint/2010/main" val="1261593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24D76-A290-43D4-8B07-8BEDBC4E0EA8}"/>
              </a:ext>
            </a:extLst>
          </p:cNvPr>
          <p:cNvSpPr>
            <a:spLocks noGrp="1"/>
          </p:cNvSpPr>
          <p:nvPr>
            <p:ph idx="1"/>
          </p:nvPr>
        </p:nvSpPr>
        <p:spPr>
          <a:xfrm>
            <a:off x="1204857" y="649728"/>
            <a:ext cx="10058400" cy="5558543"/>
          </a:xfrm>
          <a:noFill/>
        </p:spPr>
        <p:txBody>
          <a:bodyPr>
            <a:normAutofit/>
          </a:bodyPr>
          <a:lstStyle/>
          <a:p>
            <a:pPr marL="0" indent="0">
              <a:buNone/>
            </a:pPr>
            <a:endParaRPr lang="en-GB" b="1" u="none">
              <a:latin typeface="Montserrat" panose="00000500000000000000"/>
            </a:endParaRPr>
          </a:p>
          <a:p>
            <a:pPr marL="0" indent="0">
              <a:buNone/>
            </a:pPr>
            <a:r>
              <a:rPr lang="en-GB" sz="2000" b="1">
                <a:latin typeface="Montserrat" panose="00000500000000000000"/>
              </a:rPr>
              <a:t>Gen Z: </a:t>
            </a:r>
            <a:r>
              <a:rPr lang="en-GB" sz="2000">
                <a:latin typeface="Montserrat" panose="00000500000000000000"/>
              </a:rPr>
              <a:t>Born after 1997</a:t>
            </a:r>
          </a:p>
          <a:p>
            <a:pPr marL="0" indent="0">
              <a:buNone/>
            </a:pPr>
            <a:endParaRPr lang="en-GB" sz="2000">
              <a:latin typeface="Montserrat" panose="00000500000000000000"/>
            </a:endParaRPr>
          </a:p>
          <a:p>
            <a:pPr marL="0" indent="0">
              <a:buNone/>
            </a:pPr>
            <a:r>
              <a:rPr lang="en-GB" sz="2000" b="1">
                <a:latin typeface="Montserrat" panose="00000500000000000000"/>
              </a:rPr>
              <a:t>Gen Y/Millennial:</a:t>
            </a:r>
            <a:r>
              <a:rPr lang="en-GB" sz="2000">
                <a:latin typeface="Montserrat" panose="00000500000000000000"/>
              </a:rPr>
              <a:t> 1980 - 1994</a:t>
            </a:r>
          </a:p>
          <a:p>
            <a:pPr marL="0" indent="0">
              <a:buNone/>
            </a:pPr>
            <a:endParaRPr lang="en-GB" sz="2000">
              <a:latin typeface="Montserrat" panose="00000500000000000000"/>
            </a:endParaRPr>
          </a:p>
          <a:p>
            <a:pPr marL="0" indent="0">
              <a:buNone/>
            </a:pPr>
            <a:r>
              <a:rPr lang="en-GB" sz="2000" b="1">
                <a:latin typeface="Montserrat" panose="00000500000000000000"/>
              </a:rPr>
              <a:t>Gen X: </a:t>
            </a:r>
            <a:r>
              <a:rPr lang="en-GB" sz="2000">
                <a:latin typeface="Montserrat" panose="00000500000000000000"/>
              </a:rPr>
              <a:t>1965 – 1979</a:t>
            </a:r>
          </a:p>
          <a:p>
            <a:pPr marL="0" indent="0">
              <a:buNone/>
            </a:pPr>
            <a:endParaRPr lang="en-GB" sz="2000">
              <a:latin typeface="Montserrat" panose="00000500000000000000"/>
            </a:endParaRPr>
          </a:p>
          <a:p>
            <a:pPr marL="0" indent="0">
              <a:buNone/>
            </a:pPr>
            <a:r>
              <a:rPr lang="en-GB" sz="2000" b="1">
                <a:latin typeface="Montserrat" panose="00000500000000000000"/>
              </a:rPr>
              <a:t>Baby Boomers: </a:t>
            </a:r>
            <a:r>
              <a:rPr lang="en-GB" sz="2000">
                <a:latin typeface="Montserrat" panose="00000500000000000000"/>
              </a:rPr>
              <a:t>1945 – 1964 </a:t>
            </a:r>
          </a:p>
          <a:p>
            <a:pPr marL="0" indent="0">
              <a:buNone/>
            </a:pPr>
            <a:endParaRPr lang="en-GB" sz="2000">
              <a:latin typeface="Montserrat" panose="00000500000000000000"/>
            </a:endParaRPr>
          </a:p>
          <a:p>
            <a:pPr marL="0" indent="0">
              <a:buNone/>
            </a:pPr>
            <a:r>
              <a:rPr lang="en-GB" sz="2000" b="1">
                <a:latin typeface="Montserrat" panose="00000500000000000000"/>
              </a:rPr>
              <a:t>Grey Market: </a:t>
            </a:r>
            <a:r>
              <a:rPr lang="en-GB" sz="2000">
                <a:latin typeface="Montserrat" panose="00000500000000000000"/>
              </a:rPr>
              <a:t>1925 – 1945</a:t>
            </a:r>
            <a:endParaRPr lang="en-GB" sz="2000" u="none">
              <a:latin typeface="Montserrat" panose="00000500000000000000"/>
            </a:endParaRPr>
          </a:p>
          <a:p>
            <a:pPr marL="0" indent="0">
              <a:buNone/>
            </a:pPr>
            <a:endParaRPr lang="en-GB"/>
          </a:p>
          <a:p>
            <a:endParaRPr lang="en-GB"/>
          </a:p>
        </p:txBody>
      </p:sp>
      <p:pic>
        <p:nvPicPr>
          <p:cNvPr id="9" name="Picture 8" descr="A group of people posing for the camera&#10;&#10;Description automatically generated">
            <a:extLst>
              <a:ext uri="{FF2B5EF4-FFF2-40B4-BE49-F238E27FC236}">
                <a16:creationId xmlns:a16="http://schemas.microsoft.com/office/drawing/2014/main" id="{A3AC1432-709A-4152-81E5-D0A868B2A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757" y="1218865"/>
            <a:ext cx="5143500" cy="3429000"/>
          </a:xfrm>
          <a:prstGeom prst="rect">
            <a:avLst/>
          </a:prstGeom>
        </p:spPr>
      </p:pic>
    </p:spTree>
    <p:extLst>
      <p:ext uri="{BB962C8B-B14F-4D97-AF65-F5344CB8AC3E}">
        <p14:creationId xmlns:p14="http://schemas.microsoft.com/office/powerpoint/2010/main" val="1947632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3341-8188-4E8F-9C37-563EF4587ACC}"/>
              </a:ext>
            </a:extLst>
          </p:cNvPr>
          <p:cNvSpPr>
            <a:spLocks noGrp="1"/>
          </p:cNvSpPr>
          <p:nvPr>
            <p:ph type="title"/>
          </p:nvPr>
        </p:nvSpPr>
        <p:spPr>
          <a:xfrm>
            <a:off x="1346200" y="390609"/>
            <a:ext cx="3575472" cy="1316271"/>
          </a:xfrm>
        </p:spPr>
        <p:txBody>
          <a:bodyPr/>
          <a:lstStyle/>
          <a:p>
            <a:r>
              <a:rPr lang="en-GB" b="1">
                <a:solidFill>
                  <a:schemeClr val="tx1"/>
                </a:solidFill>
                <a:latin typeface="Montserrat" panose="00000500000000000000"/>
              </a:rPr>
              <a:t>Discussion</a:t>
            </a:r>
          </a:p>
        </p:txBody>
      </p:sp>
      <p:graphicFrame>
        <p:nvGraphicFramePr>
          <p:cNvPr id="6" name="Table 6">
            <a:extLst>
              <a:ext uri="{FF2B5EF4-FFF2-40B4-BE49-F238E27FC236}">
                <a16:creationId xmlns:a16="http://schemas.microsoft.com/office/drawing/2014/main" id="{556C5C56-11BF-4820-8E4B-A68D686CA4A6}"/>
              </a:ext>
            </a:extLst>
          </p:cNvPr>
          <p:cNvGraphicFramePr>
            <a:graphicFrameLocks noGrp="1"/>
          </p:cNvGraphicFramePr>
          <p:nvPr>
            <p:extLst>
              <p:ext uri="{D42A27DB-BD31-4B8C-83A1-F6EECF244321}">
                <p14:modId xmlns:p14="http://schemas.microsoft.com/office/powerpoint/2010/main" val="210842225"/>
              </p:ext>
            </p:extLst>
          </p:nvPr>
        </p:nvGraphicFramePr>
        <p:xfrm>
          <a:off x="1346200" y="1978660"/>
          <a:ext cx="8991600" cy="3356336"/>
        </p:xfrm>
        <a:graphic>
          <a:graphicData uri="http://schemas.openxmlformats.org/drawingml/2006/table">
            <a:tbl>
              <a:tblPr firstRow="1" bandRow="1">
                <a:tableStyleId>{0505E3EF-67EA-436B-97B2-0124C06EBD24}</a:tableStyleId>
              </a:tblPr>
              <a:tblGrid>
                <a:gridCol w="8991600">
                  <a:extLst>
                    <a:ext uri="{9D8B030D-6E8A-4147-A177-3AD203B41FA5}">
                      <a16:colId xmlns:a16="http://schemas.microsoft.com/office/drawing/2014/main" val="1727062030"/>
                    </a:ext>
                  </a:extLst>
                </a:gridCol>
              </a:tblGrid>
              <a:tr h="826496">
                <a:tc>
                  <a:txBody>
                    <a:bodyPr/>
                    <a:lstStyle/>
                    <a:p>
                      <a:pPr>
                        <a:buFont typeface="Arial" panose="020B0604020202020204" pitchFamily="34" charset="0"/>
                        <a:buChar char="•"/>
                      </a:pPr>
                      <a:r>
                        <a:rPr lang="en-GB" sz="2000" b="0">
                          <a:latin typeface="Montserrat" panose="00000500000000000000"/>
                        </a:rPr>
                        <a:t>Thinking about your campaign</a:t>
                      </a:r>
                    </a:p>
                    <a:p>
                      <a:pPr>
                        <a:buFont typeface="Arial" panose="020B0604020202020204" pitchFamily="34" charset="0"/>
                        <a:buChar char="•"/>
                      </a:pPr>
                      <a:endParaRPr lang="en-GB" sz="2000" b="0">
                        <a:latin typeface="Montserrat" panose="00000500000000000000"/>
                      </a:endParaRPr>
                    </a:p>
                    <a:p>
                      <a:pPr>
                        <a:buFont typeface="Arial" panose="020B0604020202020204" pitchFamily="34" charset="0"/>
                        <a:buChar char="•"/>
                      </a:pPr>
                      <a:r>
                        <a:rPr lang="en-GB" sz="2000" b="0">
                          <a:latin typeface="Montserrat" panose="00000500000000000000"/>
                        </a:rPr>
                        <a:t>Identify the core customer group for the campaign</a:t>
                      </a:r>
                    </a:p>
                    <a:p>
                      <a:pPr>
                        <a:buFont typeface="Arial" panose="020B0604020202020204" pitchFamily="34" charset="0"/>
                        <a:buChar char="•"/>
                      </a:pPr>
                      <a:endParaRPr lang="en-GB" sz="2000" b="0">
                        <a:latin typeface="Montserrat" panose="00000500000000000000"/>
                      </a:endParaRPr>
                    </a:p>
                    <a:p>
                      <a:pPr>
                        <a:buFont typeface="Arial" panose="020B0604020202020204" pitchFamily="34" charset="0"/>
                        <a:buChar char="•"/>
                      </a:pPr>
                      <a:r>
                        <a:rPr lang="en-GB" sz="2000" b="0">
                          <a:latin typeface="Montserrat" panose="00000500000000000000"/>
                        </a:rPr>
                        <a:t>Explain why you believe they are the core customer group</a:t>
                      </a:r>
                    </a:p>
                    <a:p>
                      <a:pPr>
                        <a:buFont typeface="Arial" panose="020B0604020202020204" pitchFamily="34" charset="0"/>
                        <a:buChar char="•"/>
                      </a:pPr>
                      <a:endParaRPr lang="en-GB" sz="2000" b="0">
                        <a:latin typeface="Montserrat" panose="00000500000000000000"/>
                      </a:endParaRPr>
                    </a:p>
                    <a:p>
                      <a:pPr>
                        <a:buFont typeface="Arial" panose="020B0604020202020204" pitchFamily="34" charset="0"/>
                        <a:buChar char="•"/>
                      </a:pPr>
                      <a:r>
                        <a:rPr lang="en-GB" sz="2000" b="0">
                          <a:latin typeface="Montserrat" panose="00000500000000000000"/>
                        </a:rPr>
                        <a:t>Categorise any secondary groups you think may be customers and explain why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800875"/>
                  </a:ext>
                </a:extLst>
              </a:tr>
              <a:tr h="826496">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Montserrat" panose="0000050000000000000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0721479"/>
                  </a:ext>
                </a:extLst>
              </a:tr>
            </a:tbl>
          </a:graphicData>
        </a:graphic>
      </p:graphicFrame>
      <p:pic>
        <p:nvPicPr>
          <p:cNvPr id="19" name="Picture 18">
            <a:extLst>
              <a:ext uri="{FF2B5EF4-FFF2-40B4-BE49-F238E27FC236}">
                <a16:creationId xmlns:a16="http://schemas.microsoft.com/office/drawing/2014/main" id="{CC4F4310-5EBF-4E0A-9719-F7787C222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498" y="3067292"/>
            <a:ext cx="3686529" cy="2074536"/>
          </a:xfrm>
          <a:prstGeom prst="rect">
            <a:avLst/>
          </a:prstGeom>
        </p:spPr>
      </p:pic>
      <p:grpSp>
        <p:nvGrpSpPr>
          <p:cNvPr id="5" name="Group 4">
            <a:extLst>
              <a:ext uri="{FF2B5EF4-FFF2-40B4-BE49-F238E27FC236}">
                <a16:creationId xmlns:a16="http://schemas.microsoft.com/office/drawing/2014/main" id="{A22F6A0C-378A-421B-844B-4151A2BD9801}"/>
              </a:ext>
            </a:extLst>
          </p:cNvPr>
          <p:cNvGrpSpPr/>
          <p:nvPr/>
        </p:nvGrpSpPr>
        <p:grpSpPr>
          <a:xfrm>
            <a:off x="10681520" y="2562963"/>
            <a:ext cx="504329" cy="504329"/>
            <a:chOff x="5740862" y="775741"/>
            <a:chExt cx="504329" cy="504329"/>
          </a:xfrm>
        </p:grpSpPr>
        <p:sp>
          <p:nvSpPr>
            <p:cNvPr id="7" name="Oval 6">
              <a:extLst>
                <a:ext uri="{FF2B5EF4-FFF2-40B4-BE49-F238E27FC236}">
                  <a16:creationId xmlns:a16="http://schemas.microsoft.com/office/drawing/2014/main" id="{180C85C5-0308-481E-82DA-F4A1D31D99E4}"/>
                </a:ext>
              </a:extLst>
            </p:cNvPr>
            <p:cNvSpPr/>
            <p:nvPr/>
          </p:nvSpPr>
          <p:spPr>
            <a:xfrm>
              <a:off x="5740862" y="775741"/>
              <a:ext cx="504329" cy="504329"/>
            </a:xfrm>
            <a:prstGeom prst="ellipse">
              <a:avLst/>
            </a:prstGeom>
            <a:solidFill>
              <a:srgbClr val="677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92588B3-5731-4690-B2A4-FDC6BB791A89}"/>
                </a:ext>
              </a:extLst>
            </p:cNvPr>
            <p:cNvSpPr txBox="1"/>
            <p:nvPr/>
          </p:nvSpPr>
          <p:spPr>
            <a:xfrm>
              <a:off x="5826210" y="827850"/>
              <a:ext cx="333632" cy="400110"/>
            </a:xfrm>
            <a:prstGeom prst="rect">
              <a:avLst/>
            </a:prstGeom>
            <a:noFill/>
          </p:spPr>
          <p:txBody>
            <a:bodyPr wrap="square" rtlCol="0">
              <a:spAutoFit/>
            </a:bodyPr>
            <a:lstStyle/>
            <a:p>
              <a:r>
                <a:rPr lang="en-GB" sz="2000" b="1">
                  <a:solidFill>
                    <a:schemeClr val="bg1"/>
                  </a:solidFill>
                  <a:latin typeface="Montserrat" panose="00000500000000000000"/>
                </a:rPr>
                <a:t>2</a:t>
              </a:r>
            </a:p>
          </p:txBody>
        </p:sp>
      </p:grpSp>
    </p:spTree>
    <p:extLst>
      <p:ext uri="{BB962C8B-B14F-4D97-AF65-F5344CB8AC3E}">
        <p14:creationId xmlns:p14="http://schemas.microsoft.com/office/powerpoint/2010/main" val="34968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8DB7-1CD8-4EB8-8A20-47CECE0338AB}"/>
              </a:ext>
            </a:extLst>
          </p:cNvPr>
          <p:cNvSpPr>
            <a:spLocks noGrp="1"/>
          </p:cNvSpPr>
          <p:nvPr>
            <p:ph type="title"/>
          </p:nvPr>
        </p:nvSpPr>
        <p:spPr/>
        <p:txBody>
          <a:bodyPr>
            <a:normAutofit/>
          </a:bodyPr>
          <a:lstStyle/>
          <a:p>
            <a:pPr algn="ctr"/>
            <a:r>
              <a:rPr lang="en-GB" sz="4000" b="1">
                <a:solidFill>
                  <a:schemeClr val="tx1"/>
                </a:solidFill>
                <a:latin typeface="Montserrat" panose="00000500000000000000"/>
              </a:rPr>
              <a:t>Customer Needs</a:t>
            </a:r>
          </a:p>
        </p:txBody>
      </p:sp>
      <p:sp>
        <p:nvSpPr>
          <p:cNvPr id="3" name="Content Placeholder 2">
            <a:extLst>
              <a:ext uri="{FF2B5EF4-FFF2-40B4-BE49-F238E27FC236}">
                <a16:creationId xmlns:a16="http://schemas.microsoft.com/office/drawing/2014/main" id="{156B7EAE-8CAC-4C30-8BC8-920DA3525EB8}"/>
              </a:ext>
            </a:extLst>
          </p:cNvPr>
          <p:cNvSpPr>
            <a:spLocks noGrp="1"/>
          </p:cNvSpPr>
          <p:nvPr>
            <p:ph idx="1"/>
          </p:nvPr>
        </p:nvSpPr>
        <p:spPr/>
        <p:txBody>
          <a:bodyPr>
            <a:normAutofit/>
          </a:bodyPr>
          <a:lstStyle/>
          <a:p>
            <a:pPr marL="0" indent="0" algn="ctr">
              <a:buNone/>
            </a:pPr>
            <a:r>
              <a:rPr lang="en-GB" sz="2400">
                <a:latin typeface="Montserrat" panose="00000500000000000000"/>
              </a:rPr>
              <a:t>What are your customer needs?</a:t>
            </a:r>
          </a:p>
          <a:p>
            <a:pPr marL="0" indent="0" algn="ctr">
              <a:buNone/>
            </a:pPr>
            <a:endParaRPr lang="en-GB" sz="2400">
              <a:latin typeface="Montserrat" panose="00000500000000000000"/>
            </a:endParaRPr>
          </a:p>
          <a:p>
            <a:pPr marL="0" indent="0" algn="ctr">
              <a:buNone/>
            </a:pPr>
            <a:r>
              <a:rPr lang="en-GB" sz="2400">
                <a:latin typeface="Montserrat" panose="00000500000000000000"/>
              </a:rPr>
              <a:t>Ease of access </a:t>
            </a:r>
          </a:p>
          <a:p>
            <a:pPr marL="0" indent="0" algn="ctr">
              <a:buNone/>
            </a:pPr>
            <a:r>
              <a:rPr lang="en-GB" sz="2400">
                <a:latin typeface="Montserrat" panose="00000500000000000000"/>
              </a:rPr>
              <a:t>Service</a:t>
            </a:r>
          </a:p>
          <a:p>
            <a:pPr marL="0" indent="0" algn="ctr">
              <a:buNone/>
            </a:pPr>
            <a:r>
              <a:rPr lang="en-GB" sz="2400">
                <a:latin typeface="Montserrat" panose="00000500000000000000"/>
              </a:rPr>
              <a:t>Quality</a:t>
            </a:r>
          </a:p>
          <a:p>
            <a:pPr marL="0" indent="0" algn="ctr">
              <a:buNone/>
            </a:pPr>
            <a:r>
              <a:rPr lang="en-GB" sz="2400">
                <a:latin typeface="Montserrat" panose="00000500000000000000"/>
              </a:rPr>
              <a:t>Style</a:t>
            </a:r>
          </a:p>
        </p:txBody>
      </p:sp>
      <p:pic>
        <p:nvPicPr>
          <p:cNvPr id="5" name="Graphic 4" descr="Money">
            <a:extLst>
              <a:ext uri="{FF2B5EF4-FFF2-40B4-BE49-F238E27FC236}">
                <a16:creationId xmlns:a16="http://schemas.microsoft.com/office/drawing/2014/main" id="{975AE560-5D1E-45D5-A7AF-988AFDB004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1150" y="5143631"/>
            <a:ext cx="914400" cy="914400"/>
          </a:xfrm>
          <a:prstGeom prst="rect">
            <a:avLst/>
          </a:prstGeom>
        </p:spPr>
      </p:pic>
      <p:pic>
        <p:nvPicPr>
          <p:cNvPr id="7" name="Graphic 6" descr="Tag">
            <a:extLst>
              <a:ext uri="{FF2B5EF4-FFF2-40B4-BE49-F238E27FC236}">
                <a16:creationId xmlns:a16="http://schemas.microsoft.com/office/drawing/2014/main" id="{9EBF27E4-6789-4374-BA88-7E2307025C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6338" y="5050321"/>
            <a:ext cx="914400" cy="914400"/>
          </a:xfrm>
          <a:prstGeom prst="rect">
            <a:avLst/>
          </a:prstGeom>
        </p:spPr>
      </p:pic>
      <p:pic>
        <p:nvPicPr>
          <p:cNvPr id="9" name="Graphic 8" descr="Diamond">
            <a:extLst>
              <a:ext uri="{FF2B5EF4-FFF2-40B4-BE49-F238E27FC236}">
                <a16:creationId xmlns:a16="http://schemas.microsoft.com/office/drawing/2014/main" id="{72D2BE94-676B-4715-BDD6-E0D605B9EA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5050321"/>
            <a:ext cx="914400" cy="914400"/>
          </a:xfrm>
          <a:prstGeom prst="rect">
            <a:avLst/>
          </a:prstGeom>
        </p:spPr>
      </p:pic>
      <p:pic>
        <p:nvPicPr>
          <p:cNvPr id="11" name="Graphic 10" descr="Call center">
            <a:extLst>
              <a:ext uri="{FF2B5EF4-FFF2-40B4-BE49-F238E27FC236}">
                <a16:creationId xmlns:a16="http://schemas.microsoft.com/office/drawing/2014/main" id="{C64BC5C0-5981-490A-B747-6EC5974515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39400" y="5050321"/>
            <a:ext cx="914400" cy="914400"/>
          </a:xfrm>
          <a:prstGeom prst="rect">
            <a:avLst/>
          </a:prstGeom>
        </p:spPr>
      </p:pic>
      <p:pic>
        <p:nvPicPr>
          <p:cNvPr id="13" name="Graphic 12" descr="Internet">
            <a:extLst>
              <a:ext uri="{FF2B5EF4-FFF2-40B4-BE49-F238E27FC236}">
                <a16:creationId xmlns:a16="http://schemas.microsoft.com/office/drawing/2014/main" id="{70430A12-D56D-4EEE-ADB5-6D454262B7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3500" y="5143631"/>
            <a:ext cx="914400" cy="914400"/>
          </a:xfrm>
          <a:prstGeom prst="rect">
            <a:avLst/>
          </a:prstGeom>
        </p:spPr>
      </p:pic>
    </p:spTree>
    <p:extLst>
      <p:ext uri="{BB962C8B-B14F-4D97-AF65-F5344CB8AC3E}">
        <p14:creationId xmlns:p14="http://schemas.microsoft.com/office/powerpoint/2010/main" val="303757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C1FE-D529-4A2B-8F9C-AA5F43743CD6}"/>
              </a:ext>
            </a:extLst>
          </p:cNvPr>
          <p:cNvSpPr>
            <a:spLocks noGrp="1"/>
          </p:cNvSpPr>
          <p:nvPr>
            <p:ph type="title"/>
          </p:nvPr>
        </p:nvSpPr>
        <p:spPr>
          <a:xfrm>
            <a:off x="579406" y="155983"/>
            <a:ext cx="10515600" cy="1325563"/>
          </a:xfrm>
        </p:spPr>
        <p:txBody>
          <a:bodyPr>
            <a:normAutofit/>
          </a:bodyPr>
          <a:lstStyle/>
          <a:p>
            <a:pPr algn="ctr"/>
            <a:r>
              <a:rPr lang="en-GB" sz="4000" b="1">
                <a:solidFill>
                  <a:schemeClr val="tx1"/>
                </a:solidFill>
                <a:latin typeface="Montserrat" panose="00000500000000000000"/>
                <a:cs typeface="Calibri Light"/>
              </a:rPr>
              <a:t>Customer Profile</a:t>
            </a:r>
          </a:p>
        </p:txBody>
      </p:sp>
      <p:sp>
        <p:nvSpPr>
          <p:cNvPr id="3" name="Content Placeholder 2">
            <a:extLst>
              <a:ext uri="{FF2B5EF4-FFF2-40B4-BE49-F238E27FC236}">
                <a16:creationId xmlns:a16="http://schemas.microsoft.com/office/drawing/2014/main" id="{00622E8B-8BD0-49E9-A2B0-CAF0781E54CD}"/>
              </a:ext>
            </a:extLst>
          </p:cNvPr>
          <p:cNvSpPr>
            <a:spLocks noGrp="1"/>
          </p:cNvSpPr>
          <p:nvPr>
            <p:ph idx="1"/>
          </p:nvPr>
        </p:nvSpPr>
        <p:spPr/>
        <p:txBody>
          <a:bodyPr vert="horz" lIns="91440" tIns="45720" rIns="91440" bIns="45720" rtlCol="0" anchor="t">
            <a:normAutofit/>
          </a:bodyPr>
          <a:lstStyle/>
          <a:p>
            <a:pPr>
              <a:buFont typeface="Arial"/>
              <a:buChar char="•"/>
            </a:pPr>
            <a:endParaRPr lang="en-GB"/>
          </a:p>
          <a:p>
            <a:pPr marL="0" indent="0">
              <a:buNone/>
            </a:pPr>
            <a:endParaRPr lang="en-GB">
              <a:cs typeface="Calibri"/>
            </a:endParaRPr>
          </a:p>
        </p:txBody>
      </p:sp>
      <p:sp>
        <p:nvSpPr>
          <p:cNvPr id="10" name="TextBox 9">
            <a:extLst>
              <a:ext uri="{FF2B5EF4-FFF2-40B4-BE49-F238E27FC236}">
                <a16:creationId xmlns:a16="http://schemas.microsoft.com/office/drawing/2014/main" id="{D8154F69-709E-4D6B-8D50-1F97FBCB04FC}"/>
              </a:ext>
            </a:extLst>
          </p:cNvPr>
          <p:cNvSpPr txBox="1"/>
          <p:nvPr/>
        </p:nvSpPr>
        <p:spPr>
          <a:xfrm>
            <a:off x="1187570" y="1259457"/>
            <a:ext cx="92992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b="1">
              <a:latin typeface="Bebas"/>
              <a:cs typeface="Calibri"/>
            </a:endParaRPr>
          </a:p>
          <a:p>
            <a:endParaRPr lang="en-GB" sz="2000" b="1">
              <a:latin typeface="Bebas"/>
              <a:cs typeface="Calibri"/>
            </a:endParaRPr>
          </a:p>
        </p:txBody>
      </p:sp>
      <p:sp>
        <p:nvSpPr>
          <p:cNvPr id="17" name="TextBox 16">
            <a:extLst>
              <a:ext uri="{FF2B5EF4-FFF2-40B4-BE49-F238E27FC236}">
                <a16:creationId xmlns:a16="http://schemas.microsoft.com/office/drawing/2014/main" id="{D612AD3B-3DD4-4C28-9429-5B4CBD27E797}"/>
              </a:ext>
            </a:extLst>
          </p:cNvPr>
          <p:cNvSpPr txBox="1"/>
          <p:nvPr/>
        </p:nvSpPr>
        <p:spPr>
          <a:xfrm>
            <a:off x="8202821" y="236561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2400" b="1">
              <a:latin typeface="Bebas"/>
            </a:endParaRPr>
          </a:p>
        </p:txBody>
      </p:sp>
      <p:grpSp>
        <p:nvGrpSpPr>
          <p:cNvPr id="14" name="Group 13">
            <a:extLst>
              <a:ext uri="{FF2B5EF4-FFF2-40B4-BE49-F238E27FC236}">
                <a16:creationId xmlns:a16="http://schemas.microsoft.com/office/drawing/2014/main" id="{A9B4E827-0954-49DA-935F-FE28E54E7C7B}"/>
              </a:ext>
            </a:extLst>
          </p:cNvPr>
          <p:cNvGrpSpPr/>
          <p:nvPr/>
        </p:nvGrpSpPr>
        <p:grpSpPr>
          <a:xfrm>
            <a:off x="693827" y="1425744"/>
            <a:ext cx="10631504" cy="4154316"/>
            <a:chOff x="693827" y="1425744"/>
            <a:chExt cx="10631504" cy="4536090"/>
          </a:xfrm>
        </p:grpSpPr>
        <p:pic>
          <p:nvPicPr>
            <p:cNvPr id="15" name="Picture 2" descr="See the source image">
              <a:extLst>
                <a:ext uri="{FF2B5EF4-FFF2-40B4-BE49-F238E27FC236}">
                  <a16:creationId xmlns:a16="http://schemas.microsoft.com/office/drawing/2014/main" id="{0521F97E-ECA7-46F3-BE9D-96C3641757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46" r="16580" b="8205"/>
            <a:stretch/>
          </p:blipFill>
          <p:spPr bwMode="auto">
            <a:xfrm>
              <a:off x="9478153" y="1425744"/>
              <a:ext cx="1847178" cy="400790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2E92E56-7B1A-4CFD-83A9-BF3D92A06E80}"/>
                </a:ext>
              </a:extLst>
            </p:cNvPr>
            <p:cNvSpPr txBox="1"/>
            <p:nvPr/>
          </p:nvSpPr>
          <p:spPr>
            <a:xfrm>
              <a:off x="693827" y="1463328"/>
              <a:ext cx="2712162" cy="3970318"/>
            </a:xfrm>
            <a:prstGeom prst="rect">
              <a:avLst/>
            </a:prstGeom>
            <a:noFill/>
          </p:spPr>
          <p:txBody>
            <a:bodyPr wrap="square" rtlCol="0">
              <a:spAutoFit/>
            </a:bodyPr>
            <a:lstStyle/>
            <a:p>
              <a:r>
                <a:rPr lang="en-GB" b="1">
                  <a:latin typeface="Montserrat" panose="00000500000000000000"/>
                </a:rPr>
                <a:t>Name: Louisa </a:t>
              </a:r>
            </a:p>
            <a:p>
              <a:r>
                <a:rPr lang="en-GB" b="1">
                  <a:latin typeface="Montserrat" panose="00000500000000000000"/>
                </a:rPr>
                <a:t>Demographics</a:t>
              </a:r>
            </a:p>
            <a:p>
              <a:r>
                <a:rPr lang="en-GB">
                  <a:latin typeface="Montserrat" panose="00000500000000000000"/>
                </a:rPr>
                <a:t>Age: 25</a:t>
              </a:r>
            </a:p>
            <a:p>
              <a:r>
                <a:rPr lang="en-GB">
                  <a:latin typeface="Montserrat" panose="00000500000000000000"/>
                </a:rPr>
                <a:t>Gender: Female</a:t>
              </a:r>
            </a:p>
            <a:p>
              <a:r>
                <a:rPr lang="en-GB">
                  <a:latin typeface="Montserrat" panose="00000500000000000000"/>
                </a:rPr>
                <a:t>Marital Status: Single</a:t>
              </a:r>
            </a:p>
            <a:p>
              <a:endParaRPr lang="en-GB">
                <a:latin typeface="Montserrat" panose="00000500000000000000"/>
              </a:endParaRPr>
            </a:p>
            <a:p>
              <a:r>
                <a:rPr lang="en-GB" b="1">
                  <a:latin typeface="Montserrat" panose="00000500000000000000"/>
                </a:rPr>
                <a:t>Occupation:</a:t>
              </a:r>
            </a:p>
            <a:p>
              <a:r>
                <a:rPr lang="en-GB">
                  <a:latin typeface="Montserrat" panose="00000500000000000000"/>
                </a:rPr>
                <a:t>Recruitment Consultant</a:t>
              </a:r>
            </a:p>
            <a:p>
              <a:endParaRPr lang="en-GB">
                <a:latin typeface="Montserrat" panose="00000500000000000000"/>
              </a:endParaRPr>
            </a:p>
            <a:p>
              <a:r>
                <a:rPr lang="en-GB" b="1">
                  <a:latin typeface="Montserrat" panose="00000500000000000000"/>
                </a:rPr>
                <a:t>Income:</a:t>
              </a:r>
            </a:p>
            <a:p>
              <a:r>
                <a:rPr lang="en-GB">
                  <a:latin typeface="Montserrat" panose="00000500000000000000"/>
                </a:rPr>
                <a:t>£25K</a:t>
              </a:r>
            </a:p>
            <a:p>
              <a:endParaRPr lang="en-GB" b="1">
                <a:latin typeface="Montserrat" panose="00000500000000000000"/>
              </a:endParaRPr>
            </a:p>
            <a:p>
              <a:r>
                <a:rPr lang="en-GB" b="1">
                  <a:latin typeface="Montserrat" panose="00000500000000000000"/>
                </a:rPr>
                <a:t>Education:</a:t>
              </a:r>
            </a:p>
            <a:p>
              <a:r>
                <a:rPr lang="en-GB">
                  <a:latin typeface="Montserrat" panose="00000500000000000000"/>
                </a:rPr>
                <a:t>College</a:t>
              </a:r>
            </a:p>
          </p:txBody>
        </p:sp>
        <p:sp>
          <p:nvSpPr>
            <p:cNvPr id="20" name="TextBox 19">
              <a:extLst>
                <a:ext uri="{FF2B5EF4-FFF2-40B4-BE49-F238E27FC236}">
                  <a16:creationId xmlns:a16="http://schemas.microsoft.com/office/drawing/2014/main" id="{78882EEF-7C20-43B2-ADAF-2438A36FD393}"/>
                </a:ext>
              </a:extLst>
            </p:cNvPr>
            <p:cNvSpPr txBox="1"/>
            <p:nvPr/>
          </p:nvSpPr>
          <p:spPr>
            <a:xfrm>
              <a:off x="3395584" y="1766436"/>
              <a:ext cx="4853943" cy="3693319"/>
            </a:xfrm>
            <a:prstGeom prst="rect">
              <a:avLst/>
            </a:prstGeom>
            <a:noFill/>
          </p:spPr>
          <p:txBody>
            <a:bodyPr wrap="square" rtlCol="0">
              <a:spAutoFit/>
            </a:bodyPr>
            <a:lstStyle/>
            <a:p>
              <a:r>
                <a:rPr lang="en-GB" b="1">
                  <a:latin typeface="Montserrat" panose="00000500000000000000"/>
                </a:rPr>
                <a:t>Behaviour:</a:t>
              </a:r>
            </a:p>
            <a:p>
              <a:r>
                <a:rPr lang="en-GB">
                  <a:latin typeface="Montserrat" panose="00000500000000000000"/>
                </a:rPr>
                <a:t>Buys mainly online</a:t>
              </a:r>
            </a:p>
            <a:p>
              <a:r>
                <a:rPr lang="en-GB">
                  <a:latin typeface="Montserrat" panose="00000500000000000000"/>
                </a:rPr>
                <a:t>Buys large quantities and often at lower prices</a:t>
              </a:r>
            </a:p>
            <a:p>
              <a:r>
                <a:rPr lang="en-GB">
                  <a:latin typeface="Montserrat" panose="00000500000000000000"/>
                </a:rPr>
                <a:t>Influenced by peers &amp; socials</a:t>
              </a:r>
            </a:p>
            <a:p>
              <a:endParaRPr lang="en-GB"/>
            </a:p>
            <a:p>
              <a:r>
                <a:rPr lang="en-GB" b="1">
                  <a:latin typeface="Montserrat" panose="00000500000000000000"/>
                </a:rPr>
                <a:t>Wants:</a:t>
              </a:r>
            </a:p>
            <a:p>
              <a:r>
                <a:rPr lang="en-GB">
                  <a:latin typeface="Montserrat" panose="00000500000000000000"/>
                </a:rPr>
                <a:t>Quick turnaround of new styles/products</a:t>
              </a:r>
            </a:p>
            <a:p>
              <a:r>
                <a:rPr lang="en-GB">
                  <a:latin typeface="Montserrat" panose="00000500000000000000"/>
                </a:rPr>
                <a:t>Quick delivery </a:t>
              </a:r>
            </a:p>
            <a:p>
              <a:r>
                <a:rPr lang="en-GB">
                  <a:latin typeface="Montserrat" panose="00000500000000000000"/>
                </a:rPr>
                <a:t>Affordable trends</a:t>
              </a:r>
            </a:p>
            <a:p>
              <a:endParaRPr lang="en-GB"/>
            </a:p>
            <a:p>
              <a:r>
                <a:rPr lang="en-GB" b="1">
                  <a:latin typeface="Montserrat" panose="00000500000000000000"/>
                </a:rPr>
                <a:t>Pain Points:</a:t>
              </a:r>
            </a:p>
            <a:p>
              <a:r>
                <a:rPr lang="en-GB">
                  <a:latin typeface="Montserrat" panose="00000500000000000000"/>
                </a:rPr>
                <a:t>Delivery charges</a:t>
              </a:r>
            </a:p>
            <a:p>
              <a:r>
                <a:rPr lang="en-GB">
                  <a:latin typeface="Montserrat" panose="00000500000000000000"/>
                </a:rPr>
                <a:t>No new styles</a:t>
              </a:r>
            </a:p>
          </p:txBody>
        </p:sp>
        <p:sp>
          <p:nvSpPr>
            <p:cNvPr id="21" name="TextBox 20">
              <a:extLst>
                <a:ext uri="{FF2B5EF4-FFF2-40B4-BE49-F238E27FC236}">
                  <a16:creationId xmlns:a16="http://schemas.microsoft.com/office/drawing/2014/main" id="{4EE5B6AD-4DEF-406A-95AE-3946E9793B78}"/>
                </a:ext>
              </a:extLst>
            </p:cNvPr>
            <p:cNvSpPr txBox="1"/>
            <p:nvPr/>
          </p:nvSpPr>
          <p:spPr>
            <a:xfrm>
              <a:off x="7775230" y="3376511"/>
              <a:ext cx="3348907" cy="2585323"/>
            </a:xfrm>
            <a:prstGeom prst="rect">
              <a:avLst/>
            </a:prstGeom>
            <a:noFill/>
          </p:spPr>
          <p:txBody>
            <a:bodyPr wrap="square" rtlCol="0">
              <a:spAutoFit/>
            </a:bodyPr>
            <a:lstStyle/>
            <a:p>
              <a:r>
                <a:rPr lang="en-GB" b="1">
                  <a:latin typeface="Montserrat" panose="00000500000000000000"/>
                </a:rPr>
                <a:t>Motivations:</a:t>
              </a:r>
            </a:p>
            <a:p>
              <a:r>
                <a:rPr lang="en-GB">
                  <a:latin typeface="Montserrat" panose="00000500000000000000"/>
                </a:rPr>
                <a:t>Speed</a:t>
              </a:r>
            </a:p>
            <a:p>
              <a:r>
                <a:rPr lang="en-GB">
                  <a:latin typeface="Montserrat" panose="00000500000000000000"/>
                </a:rPr>
                <a:t>Costs</a:t>
              </a:r>
            </a:p>
            <a:p>
              <a:r>
                <a:rPr lang="en-GB">
                  <a:latin typeface="Montserrat" panose="00000500000000000000"/>
                </a:rPr>
                <a:t>Quirkiness</a:t>
              </a:r>
            </a:p>
            <a:p>
              <a:endParaRPr lang="en-GB">
                <a:latin typeface="Montserrat" panose="00000500000000000000"/>
              </a:endParaRPr>
            </a:p>
            <a:p>
              <a:r>
                <a:rPr lang="en-GB" b="1">
                  <a:latin typeface="Montserrat" panose="00000500000000000000"/>
                </a:rPr>
                <a:t>Channels:</a:t>
              </a:r>
            </a:p>
            <a:p>
              <a:r>
                <a:rPr lang="en-GB">
                  <a:latin typeface="Montserrat" panose="00000500000000000000"/>
                </a:rPr>
                <a:t>Online</a:t>
              </a:r>
            </a:p>
            <a:p>
              <a:r>
                <a:rPr lang="en-GB">
                  <a:latin typeface="Montserrat" panose="00000500000000000000"/>
                </a:rPr>
                <a:t>Social media – mainly Instagram </a:t>
              </a:r>
            </a:p>
            <a:p>
              <a:endParaRPr lang="en-GB"/>
            </a:p>
          </p:txBody>
        </p:sp>
      </p:grpSp>
    </p:spTree>
    <p:extLst>
      <p:ext uri="{BB962C8B-B14F-4D97-AF65-F5344CB8AC3E}">
        <p14:creationId xmlns:p14="http://schemas.microsoft.com/office/powerpoint/2010/main" val="285348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6109-67C1-4058-BAF2-7B3F454E4898}"/>
              </a:ext>
            </a:extLst>
          </p:cNvPr>
          <p:cNvSpPr>
            <a:spLocks noGrp="1"/>
          </p:cNvSpPr>
          <p:nvPr>
            <p:ph type="title"/>
          </p:nvPr>
        </p:nvSpPr>
        <p:spPr>
          <a:xfrm>
            <a:off x="2584593" y="353448"/>
            <a:ext cx="6550416" cy="1325563"/>
          </a:xfrm>
        </p:spPr>
        <p:txBody>
          <a:bodyPr>
            <a:normAutofit/>
          </a:bodyPr>
          <a:lstStyle/>
          <a:p>
            <a:pPr algn="ctr"/>
            <a:r>
              <a:rPr lang="en-GB" sz="4800" b="1">
                <a:latin typeface="Montserrat" panose="00000500000000000000"/>
              </a:rPr>
              <a:t>Teams Etiquette</a:t>
            </a:r>
          </a:p>
        </p:txBody>
      </p:sp>
      <p:pic>
        <p:nvPicPr>
          <p:cNvPr id="24" name="Content Placeholder 4" descr="Icon&#10;&#10;Description automatically generated">
            <a:extLst>
              <a:ext uri="{FF2B5EF4-FFF2-40B4-BE49-F238E27FC236}">
                <a16:creationId xmlns:a16="http://schemas.microsoft.com/office/drawing/2014/main" id="{642DF25E-9E8C-470A-AE93-5F03C95B8F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232" y="2265611"/>
            <a:ext cx="3392509" cy="1908048"/>
          </a:xfrm>
        </p:spPr>
      </p:pic>
      <p:pic>
        <p:nvPicPr>
          <p:cNvPr id="25" name="Picture 24" descr="Icon&#10;&#10;Description automatically generated">
            <a:extLst>
              <a:ext uri="{FF2B5EF4-FFF2-40B4-BE49-F238E27FC236}">
                <a16:creationId xmlns:a16="http://schemas.microsoft.com/office/drawing/2014/main" id="{010F6EA4-3719-4EA0-BB1F-A2723C474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746" y="2265611"/>
            <a:ext cx="1908048" cy="1908048"/>
          </a:xfrm>
          <a:prstGeom prst="rect">
            <a:avLst/>
          </a:prstGeom>
        </p:spPr>
      </p:pic>
      <p:pic>
        <p:nvPicPr>
          <p:cNvPr id="26" name="Picture 25" descr="Icon&#10;&#10;Description automatically generated">
            <a:extLst>
              <a:ext uri="{FF2B5EF4-FFF2-40B4-BE49-F238E27FC236}">
                <a16:creationId xmlns:a16="http://schemas.microsoft.com/office/drawing/2014/main" id="{853EA545-2D7B-44A7-83D2-9481C3561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089" y="2182367"/>
            <a:ext cx="3979068" cy="2237946"/>
          </a:xfrm>
          <a:prstGeom prst="rect">
            <a:avLst/>
          </a:prstGeom>
        </p:spPr>
      </p:pic>
      <p:pic>
        <p:nvPicPr>
          <p:cNvPr id="30" name="Picture 29">
            <a:extLst>
              <a:ext uri="{FF2B5EF4-FFF2-40B4-BE49-F238E27FC236}">
                <a16:creationId xmlns:a16="http://schemas.microsoft.com/office/drawing/2014/main" id="{2A4344CE-7493-4B42-A2E5-DCDEF45A2E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5671" y="2182367"/>
            <a:ext cx="3686529" cy="2074536"/>
          </a:xfrm>
          <a:prstGeom prst="rect">
            <a:avLst/>
          </a:prstGeom>
        </p:spPr>
      </p:pic>
    </p:spTree>
    <p:extLst>
      <p:ext uri="{BB962C8B-B14F-4D97-AF65-F5344CB8AC3E}">
        <p14:creationId xmlns:p14="http://schemas.microsoft.com/office/powerpoint/2010/main" val="253404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2C96C6-B708-4C46-9ACC-2F8E3C88CEE3}"/>
              </a:ext>
            </a:extLst>
          </p:cNvPr>
          <p:cNvSpPr>
            <a:spLocks noGrp="1"/>
          </p:cNvSpPr>
          <p:nvPr>
            <p:ph type="title"/>
          </p:nvPr>
        </p:nvSpPr>
        <p:spPr/>
        <p:txBody>
          <a:bodyPr/>
          <a:lstStyle/>
          <a:p>
            <a:pPr algn="ctr"/>
            <a:r>
              <a:rPr lang="en-GB" b="1">
                <a:solidFill>
                  <a:schemeClr val="tx1"/>
                </a:solidFill>
                <a:latin typeface="Montserrat" panose="00000500000000000000"/>
              </a:rPr>
              <a:t>Homework Task</a:t>
            </a:r>
          </a:p>
        </p:txBody>
      </p:sp>
      <p:sp>
        <p:nvSpPr>
          <p:cNvPr id="8" name="TextBox 7">
            <a:extLst>
              <a:ext uri="{FF2B5EF4-FFF2-40B4-BE49-F238E27FC236}">
                <a16:creationId xmlns:a16="http://schemas.microsoft.com/office/drawing/2014/main" id="{F30A8B94-FF96-482E-892E-D0A60B7E4DA6}"/>
              </a:ext>
            </a:extLst>
          </p:cNvPr>
          <p:cNvSpPr txBox="1"/>
          <p:nvPr/>
        </p:nvSpPr>
        <p:spPr>
          <a:xfrm>
            <a:off x="313899" y="2756466"/>
            <a:ext cx="12569763" cy="5693866"/>
          </a:xfrm>
          <a:prstGeom prst="rect">
            <a:avLst/>
          </a:prstGeom>
          <a:noFill/>
        </p:spPr>
        <p:txBody>
          <a:bodyPr wrap="square" numCol="2">
            <a:spAutoFit/>
          </a:bodyPr>
          <a:lstStyle/>
          <a:p>
            <a:r>
              <a:rPr lang="en-GB" sz="2800">
                <a:latin typeface="Montserrat" panose="00000500000000000000"/>
              </a:rPr>
              <a:t>What age is your customer?</a:t>
            </a:r>
          </a:p>
          <a:p>
            <a:r>
              <a:rPr lang="en-GB" sz="2800">
                <a:latin typeface="Montserrat" panose="00000500000000000000"/>
              </a:rPr>
              <a:t>What gender do they identify as?</a:t>
            </a:r>
          </a:p>
          <a:p>
            <a:r>
              <a:rPr lang="en-GB" sz="2800">
                <a:latin typeface="Montserrat" panose="00000500000000000000"/>
              </a:rPr>
              <a:t>Where would they see the most ads?</a:t>
            </a:r>
          </a:p>
          <a:p>
            <a:r>
              <a:rPr lang="en-GB" sz="2800">
                <a:latin typeface="Montserrat" panose="00000500000000000000"/>
              </a:rPr>
              <a:t>How are they going to be most influenced?</a:t>
            </a:r>
          </a:p>
          <a:p>
            <a:endParaRPr lang="en-GB" sz="2800">
              <a:latin typeface="Montserrat" panose="00000500000000000000"/>
            </a:endParaRPr>
          </a:p>
          <a:p>
            <a:r>
              <a:rPr lang="en-GB" sz="2800">
                <a:latin typeface="Montserrat" panose="00000500000000000000"/>
              </a:rPr>
              <a:t> </a:t>
            </a:r>
          </a:p>
          <a:p>
            <a:endParaRPr lang="en-GB" sz="2800">
              <a:latin typeface="Montserrat" panose="00000500000000000000"/>
            </a:endParaRPr>
          </a:p>
          <a:p>
            <a:endParaRPr lang="en-GB" sz="2800">
              <a:latin typeface="Montserrat" panose="00000500000000000000"/>
            </a:endParaRPr>
          </a:p>
          <a:p>
            <a:endParaRPr lang="en-GB" sz="2800">
              <a:latin typeface="Montserrat" panose="00000500000000000000"/>
            </a:endParaRPr>
          </a:p>
          <a:p>
            <a:endParaRPr lang="en-GB" sz="2800">
              <a:latin typeface="Montserrat" panose="00000500000000000000"/>
            </a:endParaRPr>
          </a:p>
          <a:p>
            <a:endParaRPr lang="en-GB" sz="2800">
              <a:latin typeface="Montserrat" panose="00000500000000000000"/>
            </a:endParaRPr>
          </a:p>
          <a:p>
            <a:endParaRPr lang="en-GB" sz="2800">
              <a:latin typeface="Montserrat" panose="00000500000000000000"/>
            </a:endParaRPr>
          </a:p>
          <a:p>
            <a:r>
              <a:rPr lang="en-GB" sz="2800">
                <a:latin typeface="Montserrat" panose="00000500000000000000"/>
              </a:rPr>
              <a:t>How often do they buy?</a:t>
            </a:r>
          </a:p>
          <a:p>
            <a:r>
              <a:rPr lang="en-GB" sz="2800">
                <a:latin typeface="Montserrat" panose="00000500000000000000"/>
              </a:rPr>
              <a:t>Where do they live?</a:t>
            </a:r>
          </a:p>
          <a:p>
            <a:r>
              <a:rPr lang="en-GB" sz="2800">
                <a:latin typeface="Montserrat" panose="00000500000000000000"/>
              </a:rPr>
              <a:t>What are their interests?</a:t>
            </a:r>
          </a:p>
          <a:p>
            <a:r>
              <a:rPr lang="en-GB" sz="2800">
                <a:latin typeface="Montserrat" panose="00000500000000000000"/>
              </a:rPr>
              <a:t>What socials do they use?</a:t>
            </a:r>
          </a:p>
        </p:txBody>
      </p:sp>
      <p:sp>
        <p:nvSpPr>
          <p:cNvPr id="2" name="TextBox 1">
            <a:extLst>
              <a:ext uri="{FF2B5EF4-FFF2-40B4-BE49-F238E27FC236}">
                <a16:creationId xmlns:a16="http://schemas.microsoft.com/office/drawing/2014/main" id="{7369A908-F182-43E6-B876-454D6B356280}"/>
              </a:ext>
            </a:extLst>
          </p:cNvPr>
          <p:cNvSpPr txBox="1"/>
          <p:nvPr/>
        </p:nvSpPr>
        <p:spPr>
          <a:xfrm>
            <a:off x="990600" y="1493554"/>
            <a:ext cx="6324600" cy="584775"/>
          </a:xfrm>
          <a:prstGeom prst="rect">
            <a:avLst/>
          </a:prstGeom>
          <a:noFill/>
        </p:spPr>
        <p:txBody>
          <a:bodyPr wrap="square" rtlCol="0">
            <a:spAutoFit/>
          </a:bodyPr>
          <a:lstStyle/>
          <a:p>
            <a:r>
              <a:rPr lang="en-GB" sz="3200" b="1">
                <a:latin typeface="Montserrat" panose="00000500000000000000"/>
              </a:rPr>
              <a:t>Create your own Customer Profile</a:t>
            </a:r>
          </a:p>
        </p:txBody>
      </p:sp>
    </p:spTree>
    <p:extLst>
      <p:ext uri="{BB962C8B-B14F-4D97-AF65-F5344CB8AC3E}">
        <p14:creationId xmlns:p14="http://schemas.microsoft.com/office/powerpoint/2010/main" val="100870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BEFF-DBB6-4C57-B24B-C943B01BFBF4}"/>
              </a:ext>
            </a:extLst>
          </p:cNvPr>
          <p:cNvSpPr>
            <a:spLocks noGrp="1"/>
          </p:cNvSpPr>
          <p:nvPr>
            <p:ph type="ctrTitle"/>
          </p:nvPr>
        </p:nvSpPr>
        <p:spPr/>
        <p:txBody>
          <a:bodyPr/>
          <a:lstStyle/>
          <a:p>
            <a:r>
              <a:rPr lang="en-GB" b="1">
                <a:solidFill>
                  <a:schemeClr val="tx2"/>
                </a:solidFill>
                <a:latin typeface="Montserrat" panose="00000500000000000000"/>
              </a:rPr>
              <a:t>Market Research</a:t>
            </a:r>
          </a:p>
        </p:txBody>
      </p:sp>
      <p:sp>
        <p:nvSpPr>
          <p:cNvPr id="5" name="Subtitle 4">
            <a:extLst>
              <a:ext uri="{FF2B5EF4-FFF2-40B4-BE49-F238E27FC236}">
                <a16:creationId xmlns:a16="http://schemas.microsoft.com/office/drawing/2014/main" id="{C9E3EED4-8AEF-489F-9441-F65D74DB805D}"/>
              </a:ext>
            </a:extLst>
          </p:cNvPr>
          <p:cNvSpPr>
            <a:spLocks noGrp="1"/>
          </p:cNvSpPr>
          <p:nvPr>
            <p:ph type="subTitle" idx="1"/>
          </p:nvPr>
        </p:nvSpPr>
        <p:spPr>
          <a:xfrm>
            <a:off x="1152293" y="3555575"/>
            <a:ext cx="9144000" cy="1655762"/>
          </a:xfrm>
        </p:spPr>
        <p:txBody>
          <a:bodyPr/>
          <a:lstStyle/>
          <a:p>
            <a:r>
              <a:rPr lang="en-GB" b="1">
                <a:solidFill>
                  <a:schemeClr val="tx2"/>
                </a:solidFill>
                <a:latin typeface="Montserrat" panose="00000500000000000000"/>
              </a:rPr>
              <a:t>Why is it important?</a:t>
            </a:r>
          </a:p>
        </p:txBody>
      </p:sp>
    </p:spTree>
    <p:extLst>
      <p:ext uri="{BB962C8B-B14F-4D97-AF65-F5344CB8AC3E}">
        <p14:creationId xmlns:p14="http://schemas.microsoft.com/office/powerpoint/2010/main" val="184629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3AA0-759F-47B0-A18B-9C634B2F1A87}"/>
              </a:ext>
            </a:extLst>
          </p:cNvPr>
          <p:cNvSpPr>
            <a:spLocks noGrp="1"/>
          </p:cNvSpPr>
          <p:nvPr>
            <p:ph type="title"/>
          </p:nvPr>
        </p:nvSpPr>
        <p:spPr>
          <a:xfrm>
            <a:off x="425903" y="384175"/>
            <a:ext cx="10515600" cy="1325563"/>
          </a:xfrm>
        </p:spPr>
        <p:txBody>
          <a:bodyPr>
            <a:normAutofit/>
          </a:bodyPr>
          <a:lstStyle/>
          <a:p>
            <a:pPr algn="ctr"/>
            <a:r>
              <a:rPr lang="en-GB" sz="4000" b="1">
                <a:solidFill>
                  <a:schemeClr val="tx1"/>
                </a:solidFill>
                <a:latin typeface="Montserrat" panose="00000500000000000000"/>
              </a:rPr>
              <a:t>Why Market Research?</a:t>
            </a:r>
          </a:p>
        </p:txBody>
      </p:sp>
      <p:sp>
        <p:nvSpPr>
          <p:cNvPr id="3" name="Content Placeholder 2">
            <a:extLst>
              <a:ext uri="{FF2B5EF4-FFF2-40B4-BE49-F238E27FC236}">
                <a16:creationId xmlns:a16="http://schemas.microsoft.com/office/drawing/2014/main" id="{714F5F10-67C5-4DA5-B84C-9EDF384195DA}"/>
              </a:ext>
            </a:extLst>
          </p:cNvPr>
          <p:cNvSpPr>
            <a:spLocks noGrp="1"/>
          </p:cNvSpPr>
          <p:nvPr>
            <p:ph idx="1"/>
          </p:nvPr>
        </p:nvSpPr>
        <p:spPr>
          <a:xfrm>
            <a:off x="425903" y="1832637"/>
            <a:ext cx="10515600" cy="4351338"/>
          </a:xfrm>
        </p:spPr>
        <p:txBody>
          <a:bodyPr>
            <a:normAutofit/>
          </a:bodyPr>
          <a:lstStyle/>
          <a:p>
            <a:pPr algn="ctr"/>
            <a:r>
              <a:rPr lang="en-GB" sz="2000">
                <a:latin typeface="Montserrat" panose="00000500000000000000"/>
              </a:rPr>
              <a:t>Gain customer feedback</a:t>
            </a:r>
            <a:br>
              <a:rPr lang="en-GB" sz="2000">
                <a:latin typeface="Montserrat" panose="00000500000000000000"/>
              </a:rPr>
            </a:br>
            <a:endParaRPr lang="en-GB" sz="2000">
              <a:latin typeface="Montserrat" panose="00000500000000000000"/>
            </a:endParaRPr>
          </a:p>
          <a:p>
            <a:pPr algn="ctr"/>
            <a:r>
              <a:rPr lang="en-GB" sz="2000">
                <a:latin typeface="Montserrat" panose="00000500000000000000"/>
              </a:rPr>
              <a:t>Predict market trends</a:t>
            </a:r>
            <a:br>
              <a:rPr lang="en-GB" sz="2000">
                <a:latin typeface="Montserrat" panose="00000500000000000000"/>
              </a:rPr>
            </a:br>
            <a:endParaRPr lang="en-GB" sz="2000">
              <a:latin typeface="Montserrat" panose="00000500000000000000"/>
            </a:endParaRPr>
          </a:p>
          <a:p>
            <a:pPr algn="ctr"/>
            <a:r>
              <a:rPr lang="en-GB" sz="2000">
                <a:latin typeface="Montserrat" panose="00000500000000000000"/>
              </a:rPr>
              <a:t>Identify business opportunities</a:t>
            </a:r>
            <a:br>
              <a:rPr lang="en-GB" sz="2000">
                <a:latin typeface="Montserrat" panose="00000500000000000000"/>
              </a:rPr>
            </a:br>
            <a:endParaRPr lang="en-GB" sz="2000">
              <a:latin typeface="Montserrat" panose="00000500000000000000"/>
            </a:endParaRPr>
          </a:p>
          <a:p>
            <a:pPr algn="ctr"/>
            <a:r>
              <a:rPr lang="en-GB" sz="2000">
                <a:latin typeface="Montserrat" panose="00000500000000000000"/>
              </a:rPr>
              <a:t>Awareness of competitors </a:t>
            </a:r>
            <a:br>
              <a:rPr lang="en-GB" sz="2000">
                <a:latin typeface="Montserrat" panose="00000500000000000000"/>
              </a:rPr>
            </a:br>
            <a:endParaRPr lang="en-GB" sz="2000">
              <a:latin typeface="Montserrat" panose="00000500000000000000"/>
            </a:endParaRPr>
          </a:p>
          <a:p>
            <a:pPr algn="ctr"/>
            <a:r>
              <a:rPr lang="en-GB" sz="2000">
                <a:latin typeface="Montserrat" panose="00000500000000000000"/>
              </a:rPr>
              <a:t>Market Segmentation</a:t>
            </a:r>
            <a:br>
              <a:rPr lang="en-GB" sz="2000">
                <a:latin typeface="Montserrat" panose="00000500000000000000"/>
              </a:rPr>
            </a:br>
            <a:endParaRPr lang="en-GB" sz="2000">
              <a:latin typeface="Montserrat" panose="00000500000000000000"/>
            </a:endParaRPr>
          </a:p>
          <a:p>
            <a:pPr algn="ctr"/>
            <a:r>
              <a:rPr lang="en-GB" sz="2000">
                <a:latin typeface="Montserrat" panose="00000500000000000000"/>
              </a:rPr>
              <a:t>Customer communication and engagement</a:t>
            </a:r>
          </a:p>
        </p:txBody>
      </p:sp>
      <p:pic>
        <p:nvPicPr>
          <p:cNvPr id="7" name="Picture 6" descr="Icon&#10;&#10;Description automatically generated">
            <a:extLst>
              <a:ext uri="{FF2B5EF4-FFF2-40B4-BE49-F238E27FC236}">
                <a16:creationId xmlns:a16="http://schemas.microsoft.com/office/drawing/2014/main" id="{CB4CBFE0-CC42-47CC-A363-B8338ECC0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218" y="4549706"/>
            <a:ext cx="1816879" cy="1022420"/>
          </a:xfrm>
          <a:prstGeom prst="rect">
            <a:avLst/>
          </a:prstGeom>
        </p:spPr>
      </p:pic>
      <p:pic>
        <p:nvPicPr>
          <p:cNvPr id="9" name="Picture 8" descr="Icon&#10;&#10;Description automatically generated">
            <a:extLst>
              <a:ext uri="{FF2B5EF4-FFF2-40B4-BE49-F238E27FC236}">
                <a16:creationId xmlns:a16="http://schemas.microsoft.com/office/drawing/2014/main" id="{A2D4CD13-E55E-41A2-87FA-E3D28AEED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5" y="1709738"/>
            <a:ext cx="1856154" cy="1044521"/>
          </a:xfrm>
          <a:prstGeom prst="rect">
            <a:avLst/>
          </a:prstGeom>
        </p:spPr>
      </p:pic>
    </p:spTree>
    <p:extLst>
      <p:ext uri="{BB962C8B-B14F-4D97-AF65-F5344CB8AC3E}">
        <p14:creationId xmlns:p14="http://schemas.microsoft.com/office/powerpoint/2010/main" val="6091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5533-78C3-44BA-B909-7680A629002E}"/>
              </a:ext>
            </a:extLst>
          </p:cNvPr>
          <p:cNvSpPr>
            <a:spLocks noGrp="1"/>
          </p:cNvSpPr>
          <p:nvPr>
            <p:ph type="title"/>
          </p:nvPr>
        </p:nvSpPr>
        <p:spPr/>
        <p:txBody>
          <a:bodyPr>
            <a:normAutofit/>
          </a:bodyPr>
          <a:lstStyle/>
          <a:p>
            <a:pPr algn="ctr"/>
            <a:r>
              <a:rPr lang="en-GB" sz="4000" b="1">
                <a:solidFill>
                  <a:schemeClr val="tx1"/>
                </a:solidFill>
                <a:latin typeface="Montserrat" panose="00000500000000000000"/>
              </a:rPr>
              <a:t>Market Research</a:t>
            </a:r>
          </a:p>
        </p:txBody>
      </p:sp>
      <p:sp>
        <p:nvSpPr>
          <p:cNvPr id="3" name="Content Placeholder 2">
            <a:extLst>
              <a:ext uri="{FF2B5EF4-FFF2-40B4-BE49-F238E27FC236}">
                <a16:creationId xmlns:a16="http://schemas.microsoft.com/office/drawing/2014/main" id="{06CD36CD-BC30-4A85-883E-3807A05E9BB4}"/>
              </a:ext>
            </a:extLst>
          </p:cNvPr>
          <p:cNvSpPr>
            <a:spLocks noGrp="1"/>
          </p:cNvSpPr>
          <p:nvPr>
            <p:ph idx="1"/>
          </p:nvPr>
        </p:nvSpPr>
        <p:spPr/>
        <p:txBody>
          <a:bodyPr>
            <a:normAutofit/>
          </a:bodyPr>
          <a:lstStyle/>
          <a:p>
            <a:pPr marL="0" indent="0" algn="ctr" fontAlgn="base">
              <a:buNone/>
            </a:pPr>
            <a:endParaRPr lang="en-GB" sz="2800" b="1">
              <a:latin typeface="Montserrat" panose="00000500000000000000"/>
              <a:ea typeface="Verdana" panose="020B0604030504040204" pitchFamily="34" charset="0"/>
            </a:endParaRPr>
          </a:p>
          <a:p>
            <a:pPr marL="0" indent="0" fontAlgn="base">
              <a:buNone/>
            </a:pPr>
            <a:r>
              <a:rPr lang="en-GB" sz="2000" b="1">
                <a:latin typeface="Montserrat" panose="00000500000000000000"/>
                <a:ea typeface="Verdana" panose="020B0604030504040204" pitchFamily="34" charset="0"/>
              </a:rPr>
              <a:t>Primary Data: </a:t>
            </a:r>
            <a:r>
              <a:rPr lang="en-GB" sz="2000">
                <a:latin typeface="Montserrat" panose="00000500000000000000"/>
                <a:ea typeface="Verdana" panose="020B0604030504040204" pitchFamily="34" charset="0"/>
              </a:rPr>
              <a:t>Information gained directly by yourself from your own research</a:t>
            </a:r>
          </a:p>
          <a:p>
            <a:pPr marL="0" indent="0" fontAlgn="base">
              <a:buNone/>
            </a:pPr>
            <a:endParaRPr lang="en-GB" sz="2000" b="1">
              <a:latin typeface="Montserrat" panose="00000500000000000000"/>
              <a:ea typeface="Verdana" panose="020B0604030504040204" pitchFamily="34" charset="0"/>
            </a:endParaRPr>
          </a:p>
          <a:p>
            <a:pPr marL="0" indent="0" fontAlgn="base">
              <a:buNone/>
            </a:pPr>
            <a:r>
              <a:rPr lang="en-GB" sz="2000" b="1">
                <a:latin typeface="Montserrat" panose="00000500000000000000"/>
                <a:ea typeface="Verdana" panose="020B0604030504040204" pitchFamily="34" charset="0"/>
              </a:rPr>
              <a:t>Secondary Data: </a:t>
            </a:r>
            <a:r>
              <a:rPr lang="en-GB" sz="2000">
                <a:latin typeface="Montserrat" panose="00000500000000000000"/>
                <a:ea typeface="Verdana" panose="020B0604030504040204" pitchFamily="34" charset="0"/>
              </a:rPr>
              <a:t>Information collected by someone else</a:t>
            </a:r>
          </a:p>
          <a:p>
            <a:pPr marL="0" indent="0" algn="ctr" fontAlgn="base">
              <a:buNone/>
            </a:pPr>
            <a:endParaRPr lang="en-GB" sz="2000" b="1">
              <a:latin typeface="Montserrat" panose="00000500000000000000"/>
              <a:ea typeface="Verdana" panose="020B0604030504040204" pitchFamily="34" charset="0"/>
              <a:cs typeface="Calibri"/>
            </a:endParaRPr>
          </a:p>
          <a:p>
            <a:pPr marL="0" indent="0" fontAlgn="base">
              <a:buNone/>
            </a:pPr>
            <a:r>
              <a:rPr lang="en-GB" sz="2000" b="1">
                <a:latin typeface="Montserrat" panose="00000500000000000000"/>
                <a:ea typeface="Verdana" panose="020B0604030504040204" pitchFamily="34" charset="0"/>
                <a:cs typeface="Calibri"/>
              </a:rPr>
              <a:t>Qualitative Data: </a:t>
            </a:r>
            <a:r>
              <a:rPr lang="en-GB" sz="2000">
                <a:latin typeface="Montserrat" panose="00000500000000000000"/>
                <a:ea typeface="Verdana" panose="020B0604030504040204" pitchFamily="34" charset="0"/>
                <a:cs typeface="Calibri"/>
              </a:rPr>
              <a:t>Information that can be observed and discussed however, cannot be measured</a:t>
            </a:r>
          </a:p>
          <a:p>
            <a:pPr marL="0" indent="0" fontAlgn="base">
              <a:buNone/>
            </a:pPr>
            <a:endParaRPr lang="en-GB" sz="2000" b="1">
              <a:latin typeface="Montserrat" panose="00000500000000000000"/>
              <a:ea typeface="Verdana" panose="020B0604030504040204" pitchFamily="34" charset="0"/>
              <a:cs typeface="Calibri"/>
            </a:endParaRPr>
          </a:p>
          <a:p>
            <a:pPr marL="0" indent="0" fontAlgn="base">
              <a:buNone/>
            </a:pPr>
            <a:r>
              <a:rPr lang="en-GB" sz="2000" b="1">
                <a:latin typeface="Montserrat" panose="00000500000000000000"/>
                <a:ea typeface="Verdana" panose="020B0604030504040204" pitchFamily="34" charset="0"/>
                <a:cs typeface="Calibri"/>
              </a:rPr>
              <a:t>Quantitative Data: </a:t>
            </a:r>
            <a:r>
              <a:rPr lang="en-GB" sz="2000">
                <a:latin typeface="Montserrat" panose="00000500000000000000"/>
                <a:ea typeface="Verdana" panose="020B0604030504040204" pitchFamily="34" charset="0"/>
                <a:cs typeface="Calibri"/>
              </a:rPr>
              <a:t>Information that is numerical and can be compared e.g. percentages and statistics</a:t>
            </a:r>
          </a:p>
          <a:p>
            <a:endParaRPr lang="en-GB"/>
          </a:p>
        </p:txBody>
      </p:sp>
      <p:pic>
        <p:nvPicPr>
          <p:cNvPr id="5" name="Picture 4" descr="Graphical user interface&#10;&#10;Description automatically generated">
            <a:extLst>
              <a:ext uri="{FF2B5EF4-FFF2-40B4-BE49-F238E27FC236}">
                <a16:creationId xmlns:a16="http://schemas.microsoft.com/office/drawing/2014/main" id="{0D55D03B-F6F2-4442-B2C2-ED74C5197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839" y="1150580"/>
            <a:ext cx="2399161" cy="1350090"/>
          </a:xfrm>
          <a:prstGeom prst="rect">
            <a:avLst/>
          </a:prstGeom>
        </p:spPr>
      </p:pic>
    </p:spTree>
    <p:extLst>
      <p:ext uri="{BB962C8B-B14F-4D97-AF65-F5344CB8AC3E}">
        <p14:creationId xmlns:p14="http://schemas.microsoft.com/office/powerpoint/2010/main" val="2119770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CADD-57BD-4467-A780-F2D338C0609D}"/>
              </a:ext>
            </a:extLst>
          </p:cNvPr>
          <p:cNvSpPr>
            <a:spLocks noGrp="1"/>
          </p:cNvSpPr>
          <p:nvPr>
            <p:ph type="title"/>
          </p:nvPr>
        </p:nvSpPr>
        <p:spPr>
          <a:xfrm>
            <a:off x="2219572" y="702226"/>
            <a:ext cx="7225145" cy="505994"/>
          </a:xfrm>
        </p:spPr>
        <p:txBody>
          <a:bodyPr>
            <a:noAutofit/>
          </a:bodyPr>
          <a:lstStyle/>
          <a:p>
            <a:pPr algn="ctr"/>
            <a:r>
              <a:rPr lang="en-GB" sz="4000" b="1">
                <a:solidFill>
                  <a:schemeClr val="tx1"/>
                </a:solidFill>
                <a:latin typeface="Montserrat" panose="00000500000000000000"/>
              </a:rPr>
              <a:t>Methods of Market Research</a:t>
            </a:r>
          </a:p>
        </p:txBody>
      </p:sp>
      <p:sp>
        <p:nvSpPr>
          <p:cNvPr id="3" name="Content Placeholder 2">
            <a:extLst>
              <a:ext uri="{FF2B5EF4-FFF2-40B4-BE49-F238E27FC236}">
                <a16:creationId xmlns:a16="http://schemas.microsoft.com/office/drawing/2014/main" id="{466506E6-0D8E-4E0B-B3DB-33EE6F69BAAD}"/>
              </a:ext>
            </a:extLst>
          </p:cNvPr>
          <p:cNvSpPr>
            <a:spLocks noGrp="1"/>
          </p:cNvSpPr>
          <p:nvPr>
            <p:ph idx="1"/>
          </p:nvPr>
        </p:nvSpPr>
        <p:spPr>
          <a:xfrm>
            <a:off x="1357253" y="2506662"/>
            <a:ext cx="10515600" cy="2370138"/>
          </a:xfrm>
        </p:spPr>
        <p:txBody>
          <a:bodyPr numCol="2">
            <a:normAutofit lnSpcReduction="10000"/>
          </a:bodyPr>
          <a:lstStyle/>
          <a:p>
            <a:r>
              <a:rPr lang="en-GB" sz="2000">
                <a:latin typeface="Montserrat" panose="00000500000000000000"/>
              </a:rPr>
              <a:t>Surveys</a:t>
            </a:r>
          </a:p>
          <a:p>
            <a:r>
              <a:rPr lang="en-GB" sz="2000">
                <a:latin typeface="Montserrat" panose="00000500000000000000"/>
              </a:rPr>
              <a:t>Focus Groups</a:t>
            </a:r>
          </a:p>
          <a:p>
            <a:r>
              <a:rPr lang="en-GB" sz="2000">
                <a:latin typeface="Montserrat" panose="00000500000000000000"/>
              </a:rPr>
              <a:t>Interviews</a:t>
            </a:r>
          </a:p>
          <a:p>
            <a:r>
              <a:rPr lang="en-GB" sz="2000">
                <a:latin typeface="Montserrat" panose="00000500000000000000"/>
              </a:rPr>
              <a:t>Field Trials</a:t>
            </a:r>
          </a:p>
          <a:p>
            <a:r>
              <a:rPr lang="en-GB" sz="2000">
                <a:latin typeface="Montserrat" panose="00000500000000000000"/>
              </a:rPr>
              <a:t>Observation</a:t>
            </a:r>
          </a:p>
          <a:p>
            <a:endParaRPr lang="en-GB" sz="2000" b="1">
              <a:latin typeface="Montserrat" panose="00000500000000000000"/>
            </a:endParaRPr>
          </a:p>
          <a:p>
            <a:pPr marL="0" indent="0">
              <a:buNone/>
            </a:pPr>
            <a:r>
              <a:rPr lang="en-GB" sz="2000" b="1">
                <a:latin typeface="Montserrat" panose="00000500000000000000"/>
              </a:rPr>
              <a:t>Tools:</a:t>
            </a:r>
          </a:p>
          <a:p>
            <a:pPr marL="0" indent="0">
              <a:buNone/>
            </a:pPr>
            <a:r>
              <a:rPr lang="en-GB" sz="2000">
                <a:latin typeface="Montserrat" panose="00000500000000000000"/>
              </a:rPr>
              <a:t>Survey Monkey</a:t>
            </a:r>
          </a:p>
          <a:p>
            <a:pPr marL="0" indent="0">
              <a:buNone/>
            </a:pPr>
            <a:r>
              <a:rPr lang="en-GB" sz="2000" err="1">
                <a:latin typeface="Montserrat" panose="00000500000000000000"/>
              </a:rPr>
              <a:t>Mentimeter</a:t>
            </a:r>
            <a:endParaRPr lang="en-GB" sz="2000">
              <a:latin typeface="Montserrat" panose="00000500000000000000"/>
            </a:endParaRPr>
          </a:p>
          <a:p>
            <a:pPr marL="0" indent="0">
              <a:buNone/>
            </a:pPr>
            <a:r>
              <a:rPr lang="en-GB" sz="2000">
                <a:latin typeface="Montserrat" panose="00000500000000000000"/>
              </a:rPr>
              <a:t>Google Forms</a:t>
            </a:r>
          </a:p>
          <a:p>
            <a:pPr marL="0" indent="0">
              <a:buNone/>
            </a:pPr>
            <a:endParaRPr lang="en-GB" b="1">
              <a:latin typeface="Montserrat" panose="00000500000000000000"/>
            </a:endParaRPr>
          </a:p>
        </p:txBody>
      </p:sp>
      <p:pic>
        <p:nvPicPr>
          <p:cNvPr id="5" name="Picture 4" descr="Icon&#10;&#10;Description automatically generated">
            <a:extLst>
              <a:ext uri="{FF2B5EF4-FFF2-40B4-BE49-F238E27FC236}">
                <a16:creationId xmlns:a16="http://schemas.microsoft.com/office/drawing/2014/main" id="{C733DBC8-E9D8-4F2D-9183-CB948E759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4503801"/>
            <a:ext cx="952500" cy="954024"/>
          </a:xfrm>
          <a:prstGeom prst="rect">
            <a:avLst/>
          </a:prstGeom>
        </p:spPr>
      </p:pic>
    </p:spTree>
    <p:extLst>
      <p:ext uri="{BB962C8B-B14F-4D97-AF65-F5344CB8AC3E}">
        <p14:creationId xmlns:p14="http://schemas.microsoft.com/office/powerpoint/2010/main" val="1476431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0BF35-0A2C-4A9C-A56B-A8F8014F7376}"/>
              </a:ext>
            </a:extLst>
          </p:cNvPr>
          <p:cNvSpPr>
            <a:spLocks noGrp="1"/>
          </p:cNvSpPr>
          <p:nvPr>
            <p:ph type="title"/>
          </p:nvPr>
        </p:nvSpPr>
        <p:spPr/>
        <p:txBody>
          <a:bodyPr>
            <a:normAutofit/>
          </a:bodyPr>
          <a:lstStyle/>
          <a:p>
            <a:r>
              <a:rPr lang="en-GB" sz="4000" b="1">
                <a:solidFill>
                  <a:schemeClr val="tx1"/>
                </a:solidFill>
                <a:latin typeface="Montserrat" panose="00000500000000000000"/>
              </a:rPr>
              <a:t>Market Research Questions</a:t>
            </a:r>
          </a:p>
        </p:txBody>
      </p:sp>
      <p:pic>
        <p:nvPicPr>
          <p:cNvPr id="5" name="Graphic 4" descr="Questions">
            <a:extLst>
              <a:ext uri="{FF2B5EF4-FFF2-40B4-BE49-F238E27FC236}">
                <a16:creationId xmlns:a16="http://schemas.microsoft.com/office/drawing/2014/main" id="{73FD850B-F399-4856-B14D-F92D3E54E9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2131" y="2038865"/>
            <a:ext cx="914400" cy="914400"/>
          </a:xfrm>
          <a:prstGeom prst="rect">
            <a:avLst/>
          </a:prstGeom>
        </p:spPr>
      </p:pic>
      <p:pic>
        <p:nvPicPr>
          <p:cNvPr id="7" name="Graphic 6" descr="Thought bubble">
            <a:extLst>
              <a:ext uri="{FF2B5EF4-FFF2-40B4-BE49-F238E27FC236}">
                <a16:creationId xmlns:a16="http://schemas.microsoft.com/office/drawing/2014/main" id="{3C2427F5-6649-4158-B104-01E2D97EE8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6900" y="2057400"/>
            <a:ext cx="914400" cy="914400"/>
          </a:xfrm>
          <a:prstGeom prst="rect">
            <a:avLst/>
          </a:prstGeom>
        </p:spPr>
      </p:pic>
      <p:pic>
        <p:nvPicPr>
          <p:cNvPr id="9" name="Graphic 8" descr="Puzzle">
            <a:extLst>
              <a:ext uri="{FF2B5EF4-FFF2-40B4-BE49-F238E27FC236}">
                <a16:creationId xmlns:a16="http://schemas.microsoft.com/office/drawing/2014/main" id="{22C9E8C7-750D-4D2F-BB41-E0C7649154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15103" y="2038865"/>
            <a:ext cx="914400" cy="914400"/>
          </a:xfrm>
          <a:prstGeom prst="rect">
            <a:avLst/>
          </a:prstGeom>
        </p:spPr>
      </p:pic>
      <p:pic>
        <p:nvPicPr>
          <p:cNvPr id="11" name="Graphic 10" descr="Customer review">
            <a:extLst>
              <a:ext uri="{FF2B5EF4-FFF2-40B4-BE49-F238E27FC236}">
                <a16:creationId xmlns:a16="http://schemas.microsoft.com/office/drawing/2014/main" id="{B83932F3-A791-4B66-AA6A-12E64588C5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66845" y="1994642"/>
            <a:ext cx="914400" cy="914400"/>
          </a:xfrm>
          <a:prstGeom prst="rect">
            <a:avLst/>
          </a:prstGeom>
        </p:spPr>
      </p:pic>
      <p:sp>
        <p:nvSpPr>
          <p:cNvPr id="12" name="TextBox 11">
            <a:extLst>
              <a:ext uri="{FF2B5EF4-FFF2-40B4-BE49-F238E27FC236}">
                <a16:creationId xmlns:a16="http://schemas.microsoft.com/office/drawing/2014/main" id="{B22590AD-D3E2-4104-8912-8B25840896BB}"/>
              </a:ext>
            </a:extLst>
          </p:cNvPr>
          <p:cNvSpPr txBox="1"/>
          <p:nvPr/>
        </p:nvSpPr>
        <p:spPr>
          <a:xfrm>
            <a:off x="838200" y="3791136"/>
            <a:ext cx="4657725" cy="1323439"/>
          </a:xfrm>
          <a:prstGeom prst="rect">
            <a:avLst/>
          </a:prstGeom>
          <a:noFill/>
        </p:spPr>
        <p:txBody>
          <a:bodyPr wrap="square" rtlCol="0">
            <a:spAutoFit/>
          </a:bodyPr>
          <a:lstStyle/>
          <a:p>
            <a:r>
              <a:rPr lang="en-GB" sz="2000" b="1">
                <a:latin typeface="Montserrat" panose="00000500000000000000"/>
              </a:rPr>
              <a:t>Example:</a:t>
            </a:r>
          </a:p>
          <a:p>
            <a:r>
              <a:rPr lang="en-GB" sz="2000">
                <a:latin typeface="Montserrat" panose="00000500000000000000"/>
              </a:rPr>
              <a:t>Did you like the product?</a:t>
            </a:r>
          </a:p>
          <a:p>
            <a:endParaRPr lang="en-GB" sz="2000">
              <a:latin typeface="Montserrat" panose="00000500000000000000"/>
            </a:endParaRPr>
          </a:p>
          <a:p>
            <a:r>
              <a:rPr lang="en-GB" sz="2000">
                <a:latin typeface="Montserrat" panose="00000500000000000000"/>
              </a:rPr>
              <a:t>What did you like about the product?</a:t>
            </a:r>
          </a:p>
        </p:txBody>
      </p:sp>
      <p:sp>
        <p:nvSpPr>
          <p:cNvPr id="10" name="TextBox 9">
            <a:extLst>
              <a:ext uri="{FF2B5EF4-FFF2-40B4-BE49-F238E27FC236}">
                <a16:creationId xmlns:a16="http://schemas.microsoft.com/office/drawing/2014/main" id="{86024483-9D98-4537-90A9-FE79D5D5000C}"/>
              </a:ext>
            </a:extLst>
          </p:cNvPr>
          <p:cNvSpPr txBox="1"/>
          <p:nvPr/>
        </p:nvSpPr>
        <p:spPr>
          <a:xfrm>
            <a:off x="1248551" y="2848977"/>
            <a:ext cx="1991671" cy="677108"/>
          </a:xfrm>
          <a:prstGeom prst="rect">
            <a:avLst/>
          </a:prstGeom>
          <a:noFill/>
        </p:spPr>
        <p:txBody>
          <a:bodyPr wrap="square" rtlCol="0">
            <a:spAutoFit/>
          </a:bodyPr>
          <a:lstStyle/>
          <a:p>
            <a:r>
              <a:rPr lang="en-GB" sz="2000">
                <a:latin typeface="Montserrat" panose="00000500000000000000"/>
              </a:rPr>
              <a:t>Open Questions</a:t>
            </a:r>
          </a:p>
          <a:p>
            <a:endParaRPr lang="en-GB"/>
          </a:p>
        </p:txBody>
      </p:sp>
      <p:sp>
        <p:nvSpPr>
          <p:cNvPr id="13" name="TextBox 12">
            <a:extLst>
              <a:ext uri="{FF2B5EF4-FFF2-40B4-BE49-F238E27FC236}">
                <a16:creationId xmlns:a16="http://schemas.microsoft.com/office/drawing/2014/main" id="{41587ECD-7ADB-4A9E-92E2-5BFA5866E0B1}"/>
              </a:ext>
            </a:extLst>
          </p:cNvPr>
          <p:cNvSpPr txBox="1"/>
          <p:nvPr/>
        </p:nvSpPr>
        <p:spPr>
          <a:xfrm>
            <a:off x="4349753" y="2848977"/>
            <a:ext cx="1387137" cy="400110"/>
          </a:xfrm>
          <a:prstGeom prst="rect">
            <a:avLst/>
          </a:prstGeom>
          <a:noFill/>
        </p:spPr>
        <p:txBody>
          <a:bodyPr wrap="square" rtlCol="0">
            <a:spAutoFit/>
          </a:bodyPr>
          <a:lstStyle/>
          <a:p>
            <a:r>
              <a:rPr lang="en-GB" sz="2000">
                <a:latin typeface="Montserrat" panose="00000500000000000000"/>
              </a:rPr>
              <a:t>Relevant</a:t>
            </a:r>
          </a:p>
        </p:txBody>
      </p:sp>
      <p:sp>
        <p:nvSpPr>
          <p:cNvPr id="14" name="TextBox 13">
            <a:extLst>
              <a:ext uri="{FF2B5EF4-FFF2-40B4-BE49-F238E27FC236}">
                <a16:creationId xmlns:a16="http://schemas.microsoft.com/office/drawing/2014/main" id="{DAAA8ECF-1773-4103-B1B4-E7B86E2BB993}"/>
              </a:ext>
            </a:extLst>
          </p:cNvPr>
          <p:cNvSpPr txBox="1"/>
          <p:nvPr/>
        </p:nvSpPr>
        <p:spPr>
          <a:xfrm>
            <a:off x="6538440" y="2813275"/>
            <a:ext cx="1863562" cy="400110"/>
          </a:xfrm>
          <a:prstGeom prst="rect">
            <a:avLst/>
          </a:prstGeom>
          <a:noFill/>
        </p:spPr>
        <p:txBody>
          <a:bodyPr wrap="square" rtlCol="0">
            <a:spAutoFit/>
          </a:bodyPr>
          <a:lstStyle/>
          <a:p>
            <a:r>
              <a:rPr lang="en-GB" sz="2000">
                <a:latin typeface="Montserrat" panose="00000500000000000000"/>
              </a:rPr>
              <a:t>Constructive</a:t>
            </a:r>
          </a:p>
        </p:txBody>
      </p:sp>
      <p:sp>
        <p:nvSpPr>
          <p:cNvPr id="17" name="TextBox 16">
            <a:extLst>
              <a:ext uri="{FF2B5EF4-FFF2-40B4-BE49-F238E27FC236}">
                <a16:creationId xmlns:a16="http://schemas.microsoft.com/office/drawing/2014/main" id="{BA7495E7-57C1-4C6E-845C-5DB050724397}"/>
              </a:ext>
            </a:extLst>
          </p:cNvPr>
          <p:cNvSpPr txBox="1"/>
          <p:nvPr/>
        </p:nvSpPr>
        <p:spPr>
          <a:xfrm>
            <a:off x="9466845" y="2753210"/>
            <a:ext cx="1346363" cy="400110"/>
          </a:xfrm>
          <a:prstGeom prst="rect">
            <a:avLst/>
          </a:prstGeom>
          <a:noFill/>
        </p:spPr>
        <p:txBody>
          <a:bodyPr wrap="square" rtlCol="0">
            <a:spAutoFit/>
          </a:bodyPr>
          <a:lstStyle/>
          <a:p>
            <a:r>
              <a:rPr lang="en-GB" sz="2000">
                <a:latin typeface="Montserrat" panose="00000500000000000000"/>
              </a:rPr>
              <a:t>Probing</a:t>
            </a:r>
          </a:p>
        </p:txBody>
      </p:sp>
    </p:spTree>
    <p:extLst>
      <p:ext uri="{BB962C8B-B14F-4D97-AF65-F5344CB8AC3E}">
        <p14:creationId xmlns:p14="http://schemas.microsoft.com/office/powerpoint/2010/main" val="2531901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05C0-989E-4E33-AA2F-9ECF887E230B}"/>
              </a:ext>
            </a:extLst>
          </p:cNvPr>
          <p:cNvSpPr>
            <a:spLocks noGrp="1"/>
          </p:cNvSpPr>
          <p:nvPr>
            <p:ph type="title"/>
          </p:nvPr>
        </p:nvSpPr>
        <p:spPr/>
        <p:txBody>
          <a:bodyPr>
            <a:normAutofit/>
          </a:bodyPr>
          <a:lstStyle/>
          <a:p>
            <a:pPr algn="ctr"/>
            <a:r>
              <a:rPr lang="en-GB" b="1">
                <a:solidFill>
                  <a:schemeClr val="tx1"/>
                </a:solidFill>
                <a:latin typeface="Montserrat" panose="00000500000000000000"/>
              </a:rPr>
              <a:t>Round - Up</a:t>
            </a:r>
          </a:p>
        </p:txBody>
      </p:sp>
      <p:sp>
        <p:nvSpPr>
          <p:cNvPr id="3" name="Content Placeholder 2">
            <a:extLst>
              <a:ext uri="{FF2B5EF4-FFF2-40B4-BE49-F238E27FC236}">
                <a16:creationId xmlns:a16="http://schemas.microsoft.com/office/drawing/2014/main" id="{6355BE17-BF07-4B1D-9686-E426A9287CE3}"/>
              </a:ext>
            </a:extLst>
          </p:cNvPr>
          <p:cNvSpPr>
            <a:spLocks noGrp="1"/>
          </p:cNvSpPr>
          <p:nvPr>
            <p:ph idx="1"/>
          </p:nvPr>
        </p:nvSpPr>
        <p:spPr>
          <a:xfrm>
            <a:off x="1401001" y="1834378"/>
            <a:ext cx="6086321" cy="4083095"/>
          </a:xfrm>
        </p:spPr>
        <p:txBody>
          <a:bodyPr>
            <a:normAutofit/>
          </a:bodyPr>
          <a:lstStyle/>
          <a:p>
            <a:r>
              <a:rPr lang="en-GB" sz="2000">
                <a:latin typeface="Montserrat" panose="00000500000000000000"/>
              </a:rPr>
              <a:t>Customer Groups</a:t>
            </a:r>
          </a:p>
          <a:p>
            <a:r>
              <a:rPr lang="en-GB" sz="2000">
                <a:latin typeface="Montserrat" panose="00000500000000000000"/>
              </a:rPr>
              <a:t>Buying Motivation</a:t>
            </a:r>
          </a:p>
          <a:p>
            <a:r>
              <a:rPr lang="en-GB" sz="2000">
                <a:latin typeface="Montserrat" panose="00000500000000000000"/>
              </a:rPr>
              <a:t>Customer Profiling</a:t>
            </a:r>
          </a:p>
          <a:p>
            <a:r>
              <a:rPr lang="en-GB" sz="2000">
                <a:latin typeface="Montserrat" panose="00000500000000000000"/>
              </a:rPr>
              <a:t>Buying Behaviour</a:t>
            </a:r>
          </a:p>
          <a:p>
            <a:r>
              <a:rPr lang="en-GB" sz="2000">
                <a:latin typeface="Montserrat" panose="00000500000000000000"/>
              </a:rPr>
              <a:t>Customer Relations</a:t>
            </a:r>
          </a:p>
          <a:p>
            <a:r>
              <a:rPr lang="en-GB" sz="2000">
                <a:latin typeface="Montserrat" panose="00000500000000000000"/>
              </a:rPr>
              <a:t>Market Research </a:t>
            </a:r>
          </a:p>
          <a:p>
            <a:r>
              <a:rPr lang="en-GB" sz="2000">
                <a:latin typeface="Montserrat" panose="00000500000000000000"/>
              </a:rPr>
              <a:t>Methods of Market Research</a:t>
            </a:r>
          </a:p>
          <a:p>
            <a:pPr marL="0" indent="0">
              <a:buNone/>
            </a:pPr>
            <a:endParaRPr lang="en-GB">
              <a:solidFill>
                <a:srgbClr val="898989"/>
              </a:solidFill>
            </a:endParaRPr>
          </a:p>
        </p:txBody>
      </p:sp>
      <p:pic>
        <p:nvPicPr>
          <p:cNvPr id="5" name="Picture 4">
            <a:extLst>
              <a:ext uri="{FF2B5EF4-FFF2-40B4-BE49-F238E27FC236}">
                <a16:creationId xmlns:a16="http://schemas.microsoft.com/office/drawing/2014/main" id="{28F5F685-AE47-42D3-9B46-51BEF5431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2578" y="3429000"/>
            <a:ext cx="2909491" cy="1637270"/>
          </a:xfrm>
          <a:prstGeom prst="rect">
            <a:avLst/>
          </a:prstGeom>
        </p:spPr>
      </p:pic>
    </p:spTree>
    <p:extLst>
      <p:ext uri="{BB962C8B-B14F-4D97-AF65-F5344CB8AC3E}">
        <p14:creationId xmlns:p14="http://schemas.microsoft.com/office/powerpoint/2010/main" val="1203380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C86B-E362-4ABB-9566-BC6A03C0AA95}"/>
              </a:ext>
            </a:extLst>
          </p:cNvPr>
          <p:cNvSpPr>
            <a:spLocks noGrp="1"/>
          </p:cNvSpPr>
          <p:nvPr>
            <p:ph type="title"/>
          </p:nvPr>
        </p:nvSpPr>
        <p:spPr/>
        <p:txBody>
          <a:bodyPr/>
          <a:lstStyle/>
          <a:p>
            <a:endParaRPr lang="en-GB"/>
          </a:p>
        </p:txBody>
      </p:sp>
      <p:pic>
        <p:nvPicPr>
          <p:cNvPr id="6" name="Online Media 5" title="Closing the Gender Gap in Engineering &amp; Technology I Shell #makethefuture">
            <a:hlinkClick r:id="" action="ppaction://media"/>
            <a:extLst>
              <a:ext uri="{FF2B5EF4-FFF2-40B4-BE49-F238E27FC236}">
                <a16:creationId xmlns:a16="http://schemas.microsoft.com/office/drawing/2014/main" id="{6E69EA14-EE41-4C02-886D-0D06A0C7DCFA}"/>
              </a:ext>
            </a:extLst>
          </p:cNvPr>
          <p:cNvPicPr>
            <a:picLocks noGrp="1" noRot="1" noChangeAspect="1"/>
          </p:cNvPicPr>
          <p:nvPr>
            <p:ph idx="1"/>
            <a:videoFile r:link="rId1"/>
          </p:nvPr>
        </p:nvPicPr>
        <p:blipFill>
          <a:blip r:embed="rId4"/>
          <a:stretch>
            <a:fillRect/>
          </a:stretch>
        </p:blipFill>
        <p:spPr>
          <a:xfrm>
            <a:off x="-328986" y="-59212"/>
            <a:ext cx="12346815" cy="6976423"/>
          </a:xfrm>
          <a:prstGeom prst="rect">
            <a:avLst/>
          </a:prstGeom>
        </p:spPr>
      </p:pic>
    </p:spTree>
    <p:extLst>
      <p:ext uri="{BB962C8B-B14F-4D97-AF65-F5344CB8AC3E}">
        <p14:creationId xmlns:p14="http://schemas.microsoft.com/office/powerpoint/2010/main" val="40805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con&#10;&#10;Description automatically generated">
            <a:extLst>
              <a:ext uri="{FF2B5EF4-FFF2-40B4-BE49-F238E27FC236}">
                <a16:creationId xmlns:a16="http://schemas.microsoft.com/office/drawing/2014/main" id="{1C8A0BC6-2852-4820-BF26-563E2F169CE0}"/>
              </a:ext>
            </a:extLst>
          </p:cNvPr>
          <p:cNvPicPr>
            <a:picLocks noChangeAspect="1"/>
          </p:cNvPicPr>
          <p:nvPr/>
        </p:nvPicPr>
        <p:blipFill>
          <a:blip r:embed="rId3"/>
          <a:stretch>
            <a:fillRect/>
          </a:stretch>
        </p:blipFill>
        <p:spPr>
          <a:xfrm>
            <a:off x="8795404" y="2670307"/>
            <a:ext cx="2743200" cy="2743200"/>
          </a:xfrm>
          <a:prstGeom prst="rect">
            <a:avLst/>
          </a:prstGeom>
        </p:spPr>
      </p:pic>
      <p:sp>
        <p:nvSpPr>
          <p:cNvPr id="10" name="TextBox 9">
            <a:extLst>
              <a:ext uri="{FF2B5EF4-FFF2-40B4-BE49-F238E27FC236}">
                <a16:creationId xmlns:a16="http://schemas.microsoft.com/office/drawing/2014/main" id="{A30E7EF3-C9A8-4FE4-89F3-3E2A73B057D8}"/>
              </a:ext>
            </a:extLst>
          </p:cNvPr>
          <p:cNvSpPr txBox="1"/>
          <p:nvPr/>
        </p:nvSpPr>
        <p:spPr>
          <a:xfrm>
            <a:off x="-3396854" y="602648"/>
            <a:ext cx="12227496" cy="830997"/>
          </a:xfrm>
          <a:prstGeom prst="rect">
            <a:avLst/>
          </a:prstGeom>
          <a:noFill/>
        </p:spPr>
        <p:txBody>
          <a:bodyPr wrap="square" lIns="91440" tIns="45720" rIns="91440" bIns="45720" rtlCol="0" anchor="t">
            <a:spAutoFit/>
          </a:bodyPr>
          <a:lstStyle/>
          <a:p>
            <a:pPr algn="ctr">
              <a:defRPr/>
            </a:pPr>
            <a:r>
              <a:rPr lang="en-GB" sz="4800" b="1">
                <a:solidFill>
                  <a:srgbClr val="84C0F5"/>
                </a:solidFill>
                <a:latin typeface="Mont Black"/>
              </a:rPr>
              <a:t>Get In Touch:</a:t>
            </a:r>
          </a:p>
        </p:txBody>
      </p:sp>
      <p:pic>
        <p:nvPicPr>
          <p:cNvPr id="11" name="Graphic 11" descr="Email with solid fill">
            <a:extLst>
              <a:ext uri="{FF2B5EF4-FFF2-40B4-BE49-F238E27FC236}">
                <a16:creationId xmlns:a16="http://schemas.microsoft.com/office/drawing/2014/main" id="{EB0FDC8A-3F5F-4082-8FCC-F7D7A55131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6265" y="3164456"/>
            <a:ext cx="467621" cy="467621"/>
          </a:xfrm>
          <a:prstGeom prst="rect">
            <a:avLst/>
          </a:prstGeom>
        </p:spPr>
      </p:pic>
      <p:sp>
        <p:nvSpPr>
          <p:cNvPr id="12" name="TextBox 11">
            <a:extLst>
              <a:ext uri="{FF2B5EF4-FFF2-40B4-BE49-F238E27FC236}">
                <a16:creationId xmlns:a16="http://schemas.microsoft.com/office/drawing/2014/main" id="{E9D6576B-6E0E-4957-A69D-B8365B37A977}"/>
              </a:ext>
            </a:extLst>
          </p:cNvPr>
          <p:cNvSpPr txBox="1"/>
          <p:nvPr/>
        </p:nvSpPr>
        <p:spPr>
          <a:xfrm>
            <a:off x="1238063" y="3296140"/>
            <a:ext cx="77078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Mont"/>
                <a:hlinkClick r:id="rId6"/>
              </a:rPr>
              <a:t>Morven.McColl@yes.org.uk</a:t>
            </a:r>
            <a:endParaRPr lang="en-GB" sz="2400" b="1">
              <a:latin typeface="Mont"/>
            </a:endParaRPr>
          </a:p>
          <a:p>
            <a:endParaRPr lang="en-GB" sz="2400" b="1">
              <a:latin typeface="Mont"/>
            </a:endParaRPr>
          </a:p>
          <a:p>
            <a:r>
              <a:rPr lang="en-GB" sz="2400" b="1">
                <a:latin typeface="Mont"/>
                <a:hlinkClick r:id="rId7"/>
              </a:rPr>
              <a:t>Morven McColl (@morven_mccoll) / Twitter</a:t>
            </a:r>
            <a:endParaRPr lang="en-GB" sz="2400" b="1">
              <a:latin typeface="Mont"/>
            </a:endParaRPr>
          </a:p>
          <a:p>
            <a:endParaRPr lang="en-GB" sz="2400" b="1">
              <a:latin typeface="Mont"/>
            </a:endParaRPr>
          </a:p>
          <a:p>
            <a:r>
              <a:rPr lang="en-GB" sz="2400" b="1">
                <a:latin typeface="Mont"/>
                <a:hlinkClick r:id="rId8"/>
              </a:rPr>
              <a:t>Morven McColl | LinkedIn</a:t>
            </a:r>
            <a:endParaRPr lang="en-GB" sz="2400" b="1">
              <a:latin typeface="Mont"/>
            </a:endParaRPr>
          </a:p>
        </p:txBody>
      </p:sp>
      <p:pic>
        <p:nvPicPr>
          <p:cNvPr id="14" name="Graphic 14" descr="Address Book outline">
            <a:extLst>
              <a:ext uri="{FF2B5EF4-FFF2-40B4-BE49-F238E27FC236}">
                <a16:creationId xmlns:a16="http://schemas.microsoft.com/office/drawing/2014/main" id="{46ABA14D-26A6-49A0-BE0B-A900150F98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2439" y="1826235"/>
            <a:ext cx="851494" cy="851494"/>
          </a:xfrm>
          <a:prstGeom prst="rect">
            <a:avLst/>
          </a:prstGeom>
        </p:spPr>
      </p:pic>
      <p:sp>
        <p:nvSpPr>
          <p:cNvPr id="15" name="TextBox 14">
            <a:extLst>
              <a:ext uri="{FF2B5EF4-FFF2-40B4-BE49-F238E27FC236}">
                <a16:creationId xmlns:a16="http://schemas.microsoft.com/office/drawing/2014/main" id="{E5BDAEF9-7E3C-4122-AFC7-02F93F5F8630}"/>
              </a:ext>
            </a:extLst>
          </p:cNvPr>
          <p:cNvSpPr txBox="1"/>
          <p:nvPr/>
        </p:nvSpPr>
        <p:spPr>
          <a:xfrm>
            <a:off x="1233933" y="1728762"/>
            <a:ext cx="106651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Mont"/>
              </a:rPr>
              <a:t>Morven McColl</a:t>
            </a:r>
            <a:endParaRPr lang="en-US" sz="2000"/>
          </a:p>
        </p:txBody>
      </p:sp>
      <p:sp>
        <p:nvSpPr>
          <p:cNvPr id="17" name="TextBox 16">
            <a:extLst>
              <a:ext uri="{FF2B5EF4-FFF2-40B4-BE49-F238E27FC236}">
                <a16:creationId xmlns:a16="http://schemas.microsoft.com/office/drawing/2014/main" id="{5226D3FD-9C50-4888-82B1-674DA18F16EA}"/>
              </a:ext>
            </a:extLst>
          </p:cNvPr>
          <p:cNvSpPr txBox="1"/>
          <p:nvPr/>
        </p:nvSpPr>
        <p:spPr>
          <a:xfrm>
            <a:off x="1233933" y="2292874"/>
            <a:ext cx="106651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Mont"/>
              </a:rPr>
              <a:t>Programme Executive – Bridge 2 Business</a:t>
            </a:r>
            <a:endParaRPr lang="en-US" sz="2800"/>
          </a:p>
        </p:txBody>
      </p:sp>
      <p:pic>
        <p:nvPicPr>
          <p:cNvPr id="13" name="Picture 8" descr="Logo, icon&#10;&#10;Description automatically generated">
            <a:extLst>
              <a:ext uri="{FF2B5EF4-FFF2-40B4-BE49-F238E27FC236}">
                <a16:creationId xmlns:a16="http://schemas.microsoft.com/office/drawing/2014/main" id="{A3E2BBA9-9872-43E9-9A0E-8A3B6B8EFB74}"/>
              </a:ext>
            </a:extLst>
          </p:cNvPr>
          <p:cNvPicPr>
            <a:picLocks noChangeAspect="1"/>
          </p:cNvPicPr>
          <p:nvPr/>
        </p:nvPicPr>
        <p:blipFill>
          <a:blip r:embed="rId11"/>
          <a:stretch>
            <a:fillRect/>
          </a:stretch>
        </p:blipFill>
        <p:spPr>
          <a:xfrm>
            <a:off x="569619" y="3989655"/>
            <a:ext cx="586355" cy="569778"/>
          </a:xfrm>
          <a:prstGeom prst="rect">
            <a:avLst/>
          </a:prstGeom>
        </p:spPr>
      </p:pic>
      <p:pic>
        <p:nvPicPr>
          <p:cNvPr id="1026" name="Picture 2" descr="Linkedin - Free social media icons">
            <a:extLst>
              <a:ext uri="{FF2B5EF4-FFF2-40B4-BE49-F238E27FC236}">
                <a16:creationId xmlns:a16="http://schemas.microsoft.com/office/drawing/2014/main" id="{AF20992F-B003-4F22-A6BC-B763AA5120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959" y="4879587"/>
            <a:ext cx="425302" cy="42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3387811" y="1434139"/>
            <a:ext cx="5416377" cy="1748251"/>
          </a:xfrm>
        </p:spPr>
        <p:txBody>
          <a:bodyPr>
            <a:normAutofit fontScale="90000"/>
          </a:bodyPr>
          <a:lstStyle/>
          <a:p>
            <a:r>
              <a:rPr lang="en-GB" sz="6000" b="1">
                <a:solidFill>
                  <a:srgbClr val="677B91"/>
                </a:solidFill>
                <a:latin typeface="Montserrat" panose="00000500000000000000"/>
              </a:rPr>
              <a:t>Any Questions?</a:t>
            </a:r>
            <a:br>
              <a:rPr lang="en-GB" sz="6000" b="1">
                <a:solidFill>
                  <a:srgbClr val="677B91"/>
                </a:solidFill>
                <a:latin typeface="Montserrat" panose="00000500000000000000"/>
              </a:rPr>
            </a:br>
            <a:endParaRPr lang="en-GB" sz="6000" b="1">
              <a:solidFill>
                <a:srgbClr val="677B91"/>
              </a:solidFill>
              <a:latin typeface="Montserrat" panose="00000500000000000000"/>
            </a:endParaRPr>
          </a:p>
        </p:txBody>
      </p:sp>
      <p:pic>
        <p:nvPicPr>
          <p:cNvPr id="5" name="Picture 4">
            <a:extLst>
              <a:ext uri="{FF2B5EF4-FFF2-40B4-BE49-F238E27FC236}">
                <a16:creationId xmlns:a16="http://schemas.microsoft.com/office/drawing/2014/main" id="{26BA0E81-80C0-4B8C-9185-208C460F8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83" y="3253636"/>
            <a:ext cx="3255271" cy="1831852"/>
          </a:xfrm>
          <a:prstGeom prst="rect">
            <a:avLst/>
          </a:prstGeom>
        </p:spPr>
      </p:pic>
    </p:spTree>
    <p:extLst>
      <p:ext uri="{BB962C8B-B14F-4D97-AF65-F5344CB8AC3E}">
        <p14:creationId xmlns:p14="http://schemas.microsoft.com/office/powerpoint/2010/main" val="150991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ADD3-B01B-48DB-9B98-E1F2DE856FF0}"/>
              </a:ext>
            </a:extLst>
          </p:cNvPr>
          <p:cNvSpPr>
            <a:spLocks noGrp="1"/>
          </p:cNvSpPr>
          <p:nvPr>
            <p:ph type="title"/>
          </p:nvPr>
        </p:nvSpPr>
        <p:spPr>
          <a:xfrm>
            <a:off x="2127234" y="389838"/>
            <a:ext cx="7937532" cy="1325563"/>
          </a:xfrm>
        </p:spPr>
        <p:txBody>
          <a:bodyPr>
            <a:normAutofit/>
          </a:bodyPr>
          <a:lstStyle/>
          <a:p>
            <a:pPr algn="ctr"/>
            <a:r>
              <a:rPr lang="en-GB" b="1">
                <a:latin typeface="Montserrat" panose="00000500000000000000"/>
              </a:rPr>
              <a:t>Today’s Session</a:t>
            </a:r>
          </a:p>
        </p:txBody>
      </p:sp>
      <p:graphicFrame>
        <p:nvGraphicFramePr>
          <p:cNvPr id="4" name="Table 4">
            <a:extLst>
              <a:ext uri="{FF2B5EF4-FFF2-40B4-BE49-F238E27FC236}">
                <a16:creationId xmlns:a16="http://schemas.microsoft.com/office/drawing/2014/main" id="{EE107721-63CA-4618-9380-70D1B36153FF}"/>
              </a:ext>
            </a:extLst>
          </p:cNvPr>
          <p:cNvGraphicFramePr>
            <a:graphicFrameLocks noGrp="1"/>
          </p:cNvGraphicFramePr>
          <p:nvPr>
            <p:extLst>
              <p:ext uri="{D42A27DB-BD31-4B8C-83A1-F6EECF244321}">
                <p14:modId xmlns:p14="http://schemas.microsoft.com/office/powerpoint/2010/main" val="4134604417"/>
              </p:ext>
            </p:extLst>
          </p:nvPr>
        </p:nvGraphicFramePr>
        <p:xfrm>
          <a:off x="2741614" y="2011923"/>
          <a:ext cx="6478586" cy="3444562"/>
        </p:xfrm>
        <a:graphic>
          <a:graphicData uri="http://schemas.openxmlformats.org/drawingml/2006/table">
            <a:tbl>
              <a:tblPr firstRow="1" bandRow="1">
                <a:tableStyleId>{5940675A-B579-460E-94D1-54222C63F5DA}</a:tableStyleId>
              </a:tblPr>
              <a:tblGrid>
                <a:gridCol w="1906218">
                  <a:extLst>
                    <a:ext uri="{9D8B030D-6E8A-4147-A177-3AD203B41FA5}">
                      <a16:colId xmlns:a16="http://schemas.microsoft.com/office/drawing/2014/main" val="161554585"/>
                    </a:ext>
                  </a:extLst>
                </a:gridCol>
                <a:gridCol w="4572368">
                  <a:extLst>
                    <a:ext uri="{9D8B030D-6E8A-4147-A177-3AD203B41FA5}">
                      <a16:colId xmlns:a16="http://schemas.microsoft.com/office/drawing/2014/main" val="2646161452"/>
                    </a:ext>
                  </a:extLst>
                </a:gridCol>
              </a:tblGrid>
              <a:tr h="1722281">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p>
                      <a:endParaRPr lang="en-GB"/>
                    </a:p>
                    <a:p>
                      <a:r>
                        <a:rPr lang="en-GB" sz="2000" b="1">
                          <a:latin typeface="Montserrat" panose="00000500000000000000"/>
                        </a:rPr>
                        <a:t>We will take up to 55 minutes.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836357"/>
                  </a:ext>
                </a:extLst>
              </a:tr>
              <a:tr h="1722281">
                <a:tc>
                  <a:txBody>
                    <a:bodyPr/>
                    <a:lstStyle/>
                    <a:p>
                      <a:endParaRPr lang="en-GB" b="1">
                        <a:latin typeface="Montserrat" panose="0000050000000000000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b="1">
                        <a:latin typeface="Montserrat" panose="00000500000000000000"/>
                      </a:endParaRPr>
                    </a:p>
                    <a:p>
                      <a:endParaRPr lang="en-GB" b="1">
                        <a:latin typeface="Montserrat" panose="00000500000000000000"/>
                      </a:endParaRPr>
                    </a:p>
                    <a:p>
                      <a:r>
                        <a:rPr lang="en-GB" sz="2000" b="1">
                          <a:latin typeface="Montserrat" panose="00000500000000000000"/>
                        </a:rPr>
                        <a:t>You will need a pen and paper.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5642681"/>
                  </a:ext>
                </a:extLst>
              </a:tr>
            </a:tbl>
          </a:graphicData>
        </a:graphic>
      </p:graphicFrame>
      <p:pic>
        <p:nvPicPr>
          <p:cNvPr id="8" name="Picture 7">
            <a:extLst>
              <a:ext uri="{FF2B5EF4-FFF2-40B4-BE49-F238E27FC236}">
                <a16:creationId xmlns:a16="http://schemas.microsoft.com/office/drawing/2014/main" id="{6EF1B034-2AD1-4F6C-8BD3-27737D16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34" y="1851948"/>
            <a:ext cx="3255271" cy="1831852"/>
          </a:xfrm>
          <a:prstGeom prst="rect">
            <a:avLst/>
          </a:prstGeom>
        </p:spPr>
      </p:pic>
      <p:pic>
        <p:nvPicPr>
          <p:cNvPr id="10" name="Picture 9" descr="Icon&#10;&#10;Description automatically generated">
            <a:extLst>
              <a:ext uri="{FF2B5EF4-FFF2-40B4-BE49-F238E27FC236}">
                <a16:creationId xmlns:a16="http://schemas.microsoft.com/office/drawing/2014/main" id="{5BA29DC4-2BF5-4335-969B-C34FE42A3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261" y="3784608"/>
            <a:ext cx="2735215" cy="1539199"/>
          </a:xfrm>
          <a:prstGeom prst="rect">
            <a:avLst/>
          </a:prstGeom>
        </p:spPr>
      </p:pic>
    </p:spTree>
    <p:extLst>
      <p:ext uri="{BB962C8B-B14F-4D97-AF65-F5344CB8AC3E}">
        <p14:creationId xmlns:p14="http://schemas.microsoft.com/office/powerpoint/2010/main" val="30888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ADD3-B01B-48DB-9B98-E1F2DE856FF0}"/>
              </a:ext>
            </a:extLst>
          </p:cNvPr>
          <p:cNvSpPr>
            <a:spLocks noGrp="1"/>
          </p:cNvSpPr>
          <p:nvPr>
            <p:ph type="title"/>
          </p:nvPr>
        </p:nvSpPr>
        <p:spPr>
          <a:xfrm>
            <a:off x="3467100" y="278628"/>
            <a:ext cx="5257800" cy="1325563"/>
          </a:xfrm>
        </p:spPr>
        <p:txBody>
          <a:bodyPr>
            <a:noAutofit/>
          </a:bodyPr>
          <a:lstStyle/>
          <a:p>
            <a:pPr algn="ctr"/>
            <a:r>
              <a:rPr lang="en-GB" b="1">
                <a:solidFill>
                  <a:schemeClr val="tx1"/>
                </a:solidFill>
                <a:latin typeface="Montserrat" panose="00000500000000000000"/>
              </a:rPr>
              <a:t>Learning Objectives</a:t>
            </a:r>
          </a:p>
        </p:txBody>
      </p:sp>
      <p:sp>
        <p:nvSpPr>
          <p:cNvPr id="3" name="Content Placeholder 2">
            <a:extLst>
              <a:ext uri="{FF2B5EF4-FFF2-40B4-BE49-F238E27FC236}">
                <a16:creationId xmlns:a16="http://schemas.microsoft.com/office/drawing/2014/main" id="{3634D0F0-CD4D-4622-8D8C-E45C89696199}"/>
              </a:ext>
            </a:extLst>
          </p:cNvPr>
          <p:cNvSpPr>
            <a:spLocks noGrp="1"/>
          </p:cNvSpPr>
          <p:nvPr>
            <p:ph idx="1"/>
          </p:nvPr>
        </p:nvSpPr>
        <p:spPr/>
        <p:txBody>
          <a:bodyPr>
            <a:normAutofit/>
          </a:bodyPr>
          <a:lstStyle/>
          <a:p>
            <a:r>
              <a:rPr lang="en-GB" sz="2000">
                <a:latin typeface="Montserrat" panose="00000500000000000000"/>
              </a:rPr>
              <a:t>You will be able to identify the Marketing Method being used by examining case studies.</a:t>
            </a:r>
          </a:p>
          <a:p>
            <a:endParaRPr lang="en-GB" sz="2000">
              <a:latin typeface="Montserrat" panose="00000500000000000000"/>
            </a:endParaRPr>
          </a:p>
          <a:p>
            <a:r>
              <a:rPr lang="en-GB" sz="2000">
                <a:latin typeface="Montserrat" panose="00000500000000000000"/>
              </a:rPr>
              <a:t>You will be able to demonstrate an understanding of different customer groups.</a:t>
            </a:r>
          </a:p>
          <a:p>
            <a:pPr marL="0" indent="0">
              <a:buNone/>
            </a:pPr>
            <a:endParaRPr lang="en-GB" sz="2000">
              <a:latin typeface="Montserrat" panose="00000500000000000000"/>
            </a:endParaRPr>
          </a:p>
          <a:p>
            <a:r>
              <a:rPr lang="en-GB" sz="2000">
                <a:latin typeface="Montserrat" panose="00000500000000000000"/>
              </a:rPr>
              <a:t>You will know what a Customer Profile is.</a:t>
            </a:r>
          </a:p>
          <a:p>
            <a:endParaRPr lang="en-GB" sz="2000">
              <a:latin typeface="Montserrat" panose="00000500000000000000"/>
            </a:endParaRPr>
          </a:p>
          <a:p>
            <a:r>
              <a:rPr lang="en-GB" sz="2000">
                <a:latin typeface="Montserrat" panose="00000500000000000000"/>
              </a:rPr>
              <a:t>You will understand the importance of Market Research and it’s methods.</a:t>
            </a:r>
          </a:p>
          <a:p>
            <a:pPr marL="0" indent="0">
              <a:buNone/>
            </a:pPr>
            <a:r>
              <a:rPr lang="en-GB" sz="2000">
                <a:latin typeface="Montserrat" panose="00000500000000000000"/>
              </a:rPr>
              <a:t>.</a:t>
            </a:r>
          </a:p>
        </p:txBody>
      </p:sp>
      <p:pic>
        <p:nvPicPr>
          <p:cNvPr id="5" name="Picture 4">
            <a:extLst>
              <a:ext uri="{FF2B5EF4-FFF2-40B4-BE49-F238E27FC236}">
                <a16:creationId xmlns:a16="http://schemas.microsoft.com/office/drawing/2014/main" id="{DFA30B5B-8389-4A0E-AC07-29F5A098B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214" y="3085368"/>
            <a:ext cx="3255271" cy="1831852"/>
          </a:xfrm>
          <a:prstGeom prst="rect">
            <a:avLst/>
          </a:prstGeom>
        </p:spPr>
      </p:pic>
    </p:spTree>
    <p:extLst>
      <p:ext uri="{BB962C8B-B14F-4D97-AF65-F5344CB8AC3E}">
        <p14:creationId xmlns:p14="http://schemas.microsoft.com/office/powerpoint/2010/main" val="209219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05C0-989E-4E33-AA2F-9ECF887E230B}"/>
              </a:ext>
            </a:extLst>
          </p:cNvPr>
          <p:cNvSpPr>
            <a:spLocks noGrp="1"/>
          </p:cNvSpPr>
          <p:nvPr>
            <p:ph type="title"/>
          </p:nvPr>
        </p:nvSpPr>
        <p:spPr/>
        <p:txBody>
          <a:bodyPr>
            <a:normAutofit/>
          </a:bodyPr>
          <a:lstStyle/>
          <a:p>
            <a:pPr algn="ctr"/>
            <a:r>
              <a:rPr lang="en-GB" b="1">
                <a:latin typeface="Montserrat" panose="00000500000000000000"/>
              </a:rPr>
              <a:t>Today’s Topics</a:t>
            </a:r>
            <a:endParaRPr lang="en-GB" b="1">
              <a:solidFill>
                <a:schemeClr val="tx1"/>
              </a:solidFill>
              <a:latin typeface="Montserrat" panose="00000500000000000000"/>
            </a:endParaRPr>
          </a:p>
        </p:txBody>
      </p:sp>
      <p:sp>
        <p:nvSpPr>
          <p:cNvPr id="3" name="Content Placeholder 2">
            <a:extLst>
              <a:ext uri="{FF2B5EF4-FFF2-40B4-BE49-F238E27FC236}">
                <a16:creationId xmlns:a16="http://schemas.microsoft.com/office/drawing/2014/main" id="{6355BE17-BF07-4B1D-9686-E426A9287CE3}"/>
              </a:ext>
            </a:extLst>
          </p:cNvPr>
          <p:cNvSpPr>
            <a:spLocks noGrp="1"/>
          </p:cNvSpPr>
          <p:nvPr>
            <p:ph idx="1"/>
          </p:nvPr>
        </p:nvSpPr>
        <p:spPr/>
        <p:txBody>
          <a:bodyPr>
            <a:normAutofit/>
          </a:bodyPr>
          <a:lstStyle/>
          <a:p>
            <a:endParaRPr lang="en-GB">
              <a:solidFill>
                <a:srgbClr val="898989"/>
              </a:solidFill>
            </a:endParaRPr>
          </a:p>
          <a:p>
            <a:endParaRPr lang="en-GB">
              <a:solidFill>
                <a:srgbClr val="898989"/>
              </a:solidFill>
            </a:endParaRPr>
          </a:p>
        </p:txBody>
      </p:sp>
      <p:sp>
        <p:nvSpPr>
          <p:cNvPr id="4" name="TextBox 3">
            <a:extLst>
              <a:ext uri="{FF2B5EF4-FFF2-40B4-BE49-F238E27FC236}">
                <a16:creationId xmlns:a16="http://schemas.microsoft.com/office/drawing/2014/main" id="{CDAF69EC-DC2C-45F2-9DC1-16F87C9D2E17}"/>
              </a:ext>
            </a:extLst>
          </p:cNvPr>
          <p:cNvSpPr txBox="1"/>
          <p:nvPr/>
        </p:nvSpPr>
        <p:spPr>
          <a:xfrm>
            <a:off x="838200" y="2090172"/>
            <a:ext cx="4366461" cy="2677656"/>
          </a:xfrm>
          <a:prstGeom prst="rect">
            <a:avLst/>
          </a:prstGeom>
          <a:noFill/>
        </p:spPr>
        <p:txBody>
          <a:bodyPr wrap="square" rtlCol="0">
            <a:spAutoFit/>
          </a:bodyPr>
          <a:lstStyle/>
          <a:p>
            <a:pPr marL="457200" indent="-457200">
              <a:buFont typeface="Arial" panose="020B0604020202020204" pitchFamily="34" charset="0"/>
              <a:buChar char="•"/>
            </a:pPr>
            <a:r>
              <a:rPr lang="en-GB" sz="2400">
                <a:latin typeface="Montserrat" panose="00000500000000000000"/>
              </a:rPr>
              <a:t>Recap of last week</a:t>
            </a:r>
          </a:p>
          <a:p>
            <a:pPr marL="457200" indent="-457200">
              <a:buFont typeface="Arial" panose="020B0604020202020204" pitchFamily="34" charset="0"/>
              <a:buChar char="•"/>
            </a:pPr>
            <a:endParaRPr lang="en-GB" sz="2400">
              <a:latin typeface="Montserrat" panose="00000500000000000000"/>
            </a:endParaRPr>
          </a:p>
          <a:p>
            <a:pPr marL="457200" indent="-457200">
              <a:buFont typeface="Arial" panose="020B0604020202020204" pitchFamily="34" charset="0"/>
              <a:buChar char="•"/>
            </a:pPr>
            <a:r>
              <a:rPr lang="en-GB" sz="2400">
                <a:latin typeface="Montserrat" panose="00000500000000000000"/>
              </a:rPr>
              <a:t>Case Studies</a:t>
            </a:r>
          </a:p>
          <a:p>
            <a:pPr marL="457200" indent="-457200">
              <a:buFont typeface="Arial" panose="020B0604020202020204" pitchFamily="34" charset="0"/>
              <a:buChar char="•"/>
            </a:pPr>
            <a:endParaRPr lang="en-GB" sz="2400">
              <a:latin typeface="Montserrat" panose="00000500000000000000"/>
            </a:endParaRPr>
          </a:p>
          <a:p>
            <a:pPr marL="457200" indent="-457200">
              <a:buFont typeface="Arial" panose="020B0604020202020204" pitchFamily="34" charset="0"/>
              <a:buChar char="•"/>
            </a:pPr>
            <a:r>
              <a:rPr lang="en-GB" sz="2400">
                <a:latin typeface="Montserrat" panose="00000500000000000000"/>
              </a:rPr>
              <a:t>Customer Groups</a:t>
            </a:r>
            <a:br>
              <a:rPr lang="en-GB" sz="2400">
                <a:latin typeface="Montserrat" panose="00000500000000000000"/>
              </a:rPr>
            </a:br>
            <a:endParaRPr lang="en-GB" sz="2400">
              <a:latin typeface="Montserrat" panose="00000500000000000000"/>
            </a:endParaRPr>
          </a:p>
          <a:p>
            <a:pPr marL="457200" indent="-457200">
              <a:buFont typeface="Arial" panose="020B0604020202020204" pitchFamily="34" charset="0"/>
              <a:buChar char="•"/>
            </a:pPr>
            <a:r>
              <a:rPr lang="en-GB" sz="2400">
                <a:latin typeface="Montserrat" panose="00000500000000000000"/>
              </a:rPr>
              <a:t>Customer Profiling</a:t>
            </a:r>
          </a:p>
        </p:txBody>
      </p:sp>
      <p:pic>
        <p:nvPicPr>
          <p:cNvPr id="6" name="Picture 5">
            <a:extLst>
              <a:ext uri="{FF2B5EF4-FFF2-40B4-BE49-F238E27FC236}">
                <a16:creationId xmlns:a16="http://schemas.microsoft.com/office/drawing/2014/main" id="{A7CDE1CA-F091-4D9B-9BB6-8017E3A67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032" y="4001294"/>
            <a:ext cx="3255271" cy="1831852"/>
          </a:xfrm>
          <a:prstGeom prst="rect">
            <a:avLst/>
          </a:prstGeom>
        </p:spPr>
      </p:pic>
      <p:sp>
        <p:nvSpPr>
          <p:cNvPr id="7" name="TextBox 6">
            <a:extLst>
              <a:ext uri="{FF2B5EF4-FFF2-40B4-BE49-F238E27FC236}">
                <a16:creationId xmlns:a16="http://schemas.microsoft.com/office/drawing/2014/main" id="{D4472E90-0AA0-47E0-B8A4-25761994502D}"/>
              </a:ext>
            </a:extLst>
          </p:cNvPr>
          <p:cNvSpPr txBox="1"/>
          <p:nvPr/>
        </p:nvSpPr>
        <p:spPr>
          <a:xfrm>
            <a:off x="4961164" y="2142051"/>
            <a:ext cx="6031774" cy="1200329"/>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400">
                <a:latin typeface="Montserrat" panose="00000500000000000000"/>
              </a:rPr>
              <a:t>Market Research </a:t>
            </a:r>
            <a:br>
              <a:rPr lang="en-GB" sz="2400">
                <a:latin typeface="Montserrat" panose="00000500000000000000"/>
              </a:rPr>
            </a:br>
            <a:endParaRPr lang="en-GB" sz="2400">
              <a:latin typeface="Montserrat" panose="00000500000000000000"/>
            </a:endParaRPr>
          </a:p>
          <a:p>
            <a:pPr marL="457200" indent="-457200">
              <a:buFont typeface="Arial" panose="020B0604020202020204" pitchFamily="34" charset="0"/>
              <a:buChar char="•"/>
            </a:pPr>
            <a:r>
              <a:rPr lang="en-GB" sz="2400">
                <a:latin typeface="Montserrat" panose="00000500000000000000"/>
              </a:rPr>
              <a:t>Methods of Market Research</a:t>
            </a:r>
          </a:p>
        </p:txBody>
      </p:sp>
    </p:spTree>
    <p:extLst>
      <p:ext uri="{BB962C8B-B14F-4D97-AF65-F5344CB8AC3E}">
        <p14:creationId xmlns:p14="http://schemas.microsoft.com/office/powerpoint/2010/main" val="398003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6EE3-5DA3-4103-9841-D852C7BBBC48}"/>
              </a:ext>
            </a:extLst>
          </p:cNvPr>
          <p:cNvSpPr>
            <a:spLocks noGrp="1"/>
          </p:cNvSpPr>
          <p:nvPr>
            <p:ph type="title"/>
          </p:nvPr>
        </p:nvSpPr>
        <p:spPr>
          <a:xfrm>
            <a:off x="838200" y="0"/>
            <a:ext cx="10515600" cy="1325563"/>
          </a:xfrm>
        </p:spPr>
        <p:txBody>
          <a:bodyPr/>
          <a:lstStyle/>
          <a:p>
            <a:r>
              <a:rPr lang="en-GB"/>
              <a:t>Recap of last week…</a:t>
            </a:r>
          </a:p>
        </p:txBody>
      </p:sp>
      <p:sp>
        <p:nvSpPr>
          <p:cNvPr id="3" name="Content Placeholder 2">
            <a:extLst>
              <a:ext uri="{FF2B5EF4-FFF2-40B4-BE49-F238E27FC236}">
                <a16:creationId xmlns:a16="http://schemas.microsoft.com/office/drawing/2014/main" id="{41FA67EB-2426-4FDC-BE6C-FA774A1D5441}"/>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54F808FF-F994-4FB8-9AB8-4952142C1E74}"/>
              </a:ext>
            </a:extLst>
          </p:cNvPr>
          <p:cNvPicPr>
            <a:picLocks noChangeAspect="1"/>
          </p:cNvPicPr>
          <p:nvPr/>
        </p:nvPicPr>
        <p:blipFill>
          <a:blip r:embed="rId2"/>
          <a:stretch>
            <a:fillRect/>
          </a:stretch>
        </p:blipFill>
        <p:spPr>
          <a:xfrm>
            <a:off x="1290054" y="986648"/>
            <a:ext cx="9611892" cy="5356061"/>
          </a:xfrm>
          <a:prstGeom prst="rect">
            <a:avLst/>
          </a:prstGeom>
        </p:spPr>
      </p:pic>
    </p:spTree>
    <p:extLst>
      <p:ext uri="{BB962C8B-B14F-4D97-AF65-F5344CB8AC3E}">
        <p14:creationId xmlns:p14="http://schemas.microsoft.com/office/powerpoint/2010/main" val="295210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B096-56B6-4DE3-A5E4-0DE3FAEDE043}"/>
              </a:ext>
            </a:extLst>
          </p:cNvPr>
          <p:cNvSpPr>
            <a:spLocks noGrp="1"/>
          </p:cNvSpPr>
          <p:nvPr>
            <p:ph type="title"/>
          </p:nvPr>
        </p:nvSpPr>
        <p:spPr/>
        <p:txBody>
          <a:bodyPr/>
          <a:lstStyle/>
          <a:p>
            <a:r>
              <a:rPr lang="en-GB" b="1"/>
              <a:t>Marketing Methods</a:t>
            </a:r>
          </a:p>
        </p:txBody>
      </p:sp>
      <p:sp>
        <p:nvSpPr>
          <p:cNvPr id="3" name="Content Placeholder 2">
            <a:extLst>
              <a:ext uri="{FF2B5EF4-FFF2-40B4-BE49-F238E27FC236}">
                <a16:creationId xmlns:a16="http://schemas.microsoft.com/office/drawing/2014/main" id="{6037C990-E944-4838-934F-1AAA9D21488F}"/>
              </a:ext>
            </a:extLst>
          </p:cNvPr>
          <p:cNvSpPr>
            <a:spLocks noGrp="1"/>
          </p:cNvSpPr>
          <p:nvPr>
            <p:ph idx="1"/>
          </p:nvPr>
        </p:nvSpPr>
        <p:spPr>
          <a:xfrm>
            <a:off x="5264332" y="1913483"/>
            <a:ext cx="4613366" cy="3555500"/>
          </a:xfrm>
        </p:spPr>
        <p:txBody>
          <a:bodyPr>
            <a:noAutofit/>
          </a:bodyPr>
          <a:lstStyle/>
          <a:p>
            <a:pPr marL="342900" indent="-342900">
              <a:buFont typeface="Arial" panose="020B0604020202020204" pitchFamily="34" charset="0"/>
              <a:buChar char="•"/>
            </a:pPr>
            <a:r>
              <a:rPr lang="en-GB" sz="2400">
                <a:latin typeface="Montserrat" panose="00000500000000000000"/>
                <a:ea typeface="+mn-lt"/>
                <a:cs typeface="+mn-lt"/>
              </a:rPr>
              <a:t>Paid advertising</a:t>
            </a:r>
          </a:p>
          <a:p>
            <a:pPr marL="342900" indent="-342900">
              <a:buFont typeface="Arial" panose="020B0604020202020204" pitchFamily="34" charset="0"/>
              <a:buChar char="•"/>
            </a:pPr>
            <a:endParaRPr lang="en-GB" sz="2400">
              <a:latin typeface="Montserrat" panose="00000500000000000000"/>
              <a:ea typeface="+mn-lt"/>
              <a:cs typeface="+mn-lt"/>
            </a:endParaRPr>
          </a:p>
          <a:p>
            <a:pPr marL="342900" indent="-342900">
              <a:buFont typeface="Arial" panose="020B0604020202020204" pitchFamily="34" charset="0"/>
              <a:buChar char="•"/>
            </a:pPr>
            <a:r>
              <a:rPr lang="en-GB" sz="2400">
                <a:latin typeface="Montserrat" panose="00000500000000000000"/>
                <a:ea typeface="+mn-lt"/>
                <a:cs typeface="+mn-lt"/>
              </a:rPr>
              <a:t>Cause marketing</a:t>
            </a:r>
          </a:p>
          <a:p>
            <a:pPr marL="342900" indent="-342900">
              <a:buFont typeface="Arial" panose="020B0604020202020204" pitchFamily="34" charset="0"/>
              <a:buChar char="•"/>
            </a:pPr>
            <a:endParaRPr lang="en-GB" sz="2400">
              <a:latin typeface="Montserrat" panose="00000500000000000000"/>
              <a:ea typeface="+mn-lt"/>
              <a:cs typeface="+mn-lt"/>
            </a:endParaRPr>
          </a:p>
          <a:p>
            <a:pPr marL="342900" indent="-342900">
              <a:buFont typeface="Arial" panose="020B0604020202020204" pitchFamily="34" charset="0"/>
              <a:buChar char="•"/>
            </a:pPr>
            <a:r>
              <a:rPr lang="en-GB" sz="2400">
                <a:latin typeface="Montserrat" panose="00000500000000000000"/>
                <a:ea typeface="+mn-lt"/>
                <a:cs typeface="+mn-lt"/>
              </a:rPr>
              <a:t>Relationship marketing</a:t>
            </a:r>
          </a:p>
          <a:p>
            <a:pPr marL="342900" indent="-342900">
              <a:buFont typeface="Arial" panose="020B0604020202020204" pitchFamily="34" charset="0"/>
              <a:buChar char="•"/>
            </a:pPr>
            <a:endParaRPr lang="en-GB" sz="2400">
              <a:latin typeface="Montserrat" panose="00000500000000000000"/>
              <a:ea typeface="+mn-lt"/>
              <a:cs typeface="+mn-lt"/>
            </a:endParaRPr>
          </a:p>
          <a:p>
            <a:pPr marL="342900" indent="-342900">
              <a:buFont typeface="Arial" panose="020B0604020202020204" pitchFamily="34" charset="0"/>
              <a:buChar char="•"/>
            </a:pPr>
            <a:r>
              <a:rPr lang="en-GB" sz="2400">
                <a:latin typeface="Montserrat" panose="00000500000000000000"/>
                <a:ea typeface="+mn-lt"/>
                <a:cs typeface="+mn-lt"/>
              </a:rPr>
              <a:t>Undercover marketing</a:t>
            </a:r>
            <a:endParaRPr lang="en-GB" sz="2400"/>
          </a:p>
        </p:txBody>
      </p:sp>
      <p:sp>
        <p:nvSpPr>
          <p:cNvPr id="5" name="Content Placeholder 2">
            <a:extLst>
              <a:ext uri="{FF2B5EF4-FFF2-40B4-BE49-F238E27FC236}">
                <a16:creationId xmlns:a16="http://schemas.microsoft.com/office/drawing/2014/main" id="{2086D007-42EF-411C-979C-DC95DA472ADD}"/>
              </a:ext>
            </a:extLst>
          </p:cNvPr>
          <p:cNvSpPr txBox="1">
            <a:spLocks/>
          </p:cNvSpPr>
          <p:nvPr/>
        </p:nvSpPr>
        <p:spPr>
          <a:xfrm>
            <a:off x="650966" y="1913483"/>
            <a:ext cx="4613366" cy="3555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Montserrat" panose="00000500000000000000"/>
                <a:ea typeface="+mn-lt"/>
                <a:cs typeface="+mn-lt"/>
              </a:rPr>
              <a:t>Word of mouth</a:t>
            </a:r>
          </a:p>
          <a:p>
            <a:endParaRPr lang="en-GB" sz="2400">
              <a:latin typeface="Montserrat" panose="00000500000000000000"/>
              <a:ea typeface="+mn-lt"/>
              <a:cs typeface="+mn-lt"/>
            </a:endParaRPr>
          </a:p>
          <a:p>
            <a:r>
              <a:rPr lang="en-GB" sz="2400">
                <a:latin typeface="Montserrat" panose="00000500000000000000"/>
                <a:ea typeface="+mn-lt"/>
                <a:cs typeface="+mn-lt"/>
              </a:rPr>
              <a:t>Transactional marketing</a:t>
            </a:r>
          </a:p>
          <a:p>
            <a:endParaRPr lang="en-GB" sz="2400">
              <a:latin typeface="Montserrat" panose="00000500000000000000"/>
              <a:ea typeface="+mn-lt"/>
              <a:cs typeface="+mn-lt"/>
            </a:endParaRPr>
          </a:p>
          <a:p>
            <a:r>
              <a:rPr lang="en-GB" sz="2400">
                <a:latin typeface="Montserrat" panose="00000500000000000000"/>
                <a:ea typeface="+mn-lt"/>
                <a:cs typeface="+mn-lt"/>
              </a:rPr>
              <a:t>Diversity marketing</a:t>
            </a:r>
          </a:p>
          <a:p>
            <a:endParaRPr lang="en-GB" sz="2400">
              <a:latin typeface="Montserrat" panose="00000500000000000000"/>
              <a:ea typeface="+mn-lt"/>
              <a:cs typeface="+mn-lt"/>
            </a:endParaRPr>
          </a:p>
          <a:p>
            <a:r>
              <a:rPr lang="en-GB" sz="2400">
                <a:latin typeface="Montserrat" panose="00000500000000000000"/>
                <a:ea typeface="+mn-lt"/>
                <a:cs typeface="+mn-lt"/>
              </a:rPr>
              <a:t>Emotional marketing </a:t>
            </a:r>
          </a:p>
        </p:txBody>
      </p:sp>
      <p:pic>
        <p:nvPicPr>
          <p:cNvPr id="6" name="Graphic 5" descr="Marketing with solid fill">
            <a:extLst>
              <a:ext uri="{FF2B5EF4-FFF2-40B4-BE49-F238E27FC236}">
                <a16:creationId xmlns:a16="http://schemas.microsoft.com/office/drawing/2014/main" id="{8CFBE3F1-058A-4982-8465-F0DAA0E550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5869" y="2001889"/>
            <a:ext cx="914400" cy="914400"/>
          </a:xfrm>
          <a:prstGeom prst="rect">
            <a:avLst/>
          </a:prstGeom>
        </p:spPr>
      </p:pic>
      <p:pic>
        <p:nvPicPr>
          <p:cNvPr id="7" name="Graphic 6" descr="Polaroid Pictures with solid fill">
            <a:extLst>
              <a:ext uri="{FF2B5EF4-FFF2-40B4-BE49-F238E27FC236}">
                <a16:creationId xmlns:a16="http://schemas.microsoft.com/office/drawing/2014/main" id="{E46D4F3D-9696-49F0-AF42-63229DC23F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3069" y="3941712"/>
            <a:ext cx="914400" cy="914400"/>
          </a:xfrm>
          <a:prstGeom prst="rect">
            <a:avLst/>
          </a:prstGeom>
        </p:spPr>
      </p:pic>
    </p:spTree>
    <p:extLst>
      <p:ext uri="{BB962C8B-B14F-4D97-AF65-F5344CB8AC3E}">
        <p14:creationId xmlns:p14="http://schemas.microsoft.com/office/powerpoint/2010/main" val="299686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B096-56B6-4DE3-A5E4-0DE3FAEDE043}"/>
              </a:ext>
            </a:extLst>
          </p:cNvPr>
          <p:cNvSpPr>
            <a:spLocks noGrp="1"/>
          </p:cNvSpPr>
          <p:nvPr>
            <p:ph type="title"/>
          </p:nvPr>
        </p:nvSpPr>
        <p:spPr>
          <a:xfrm>
            <a:off x="2653937" y="2103437"/>
            <a:ext cx="10515600" cy="1325563"/>
          </a:xfrm>
        </p:spPr>
        <p:txBody>
          <a:bodyPr/>
          <a:lstStyle/>
          <a:p>
            <a:r>
              <a:rPr lang="en-GB" b="1"/>
              <a:t>Marketing Case Studies</a:t>
            </a:r>
          </a:p>
        </p:txBody>
      </p:sp>
    </p:spTree>
    <p:extLst>
      <p:ext uri="{BB962C8B-B14F-4D97-AF65-F5344CB8AC3E}">
        <p14:creationId xmlns:p14="http://schemas.microsoft.com/office/powerpoint/2010/main" val="42237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D09F-E3FA-4E7B-BA04-EE481471FB87}"/>
              </a:ext>
            </a:extLst>
          </p:cNvPr>
          <p:cNvSpPr>
            <a:spLocks noGrp="1"/>
          </p:cNvSpPr>
          <p:nvPr>
            <p:ph type="title"/>
          </p:nvPr>
        </p:nvSpPr>
        <p:spPr/>
        <p:txBody>
          <a:bodyPr/>
          <a:lstStyle/>
          <a:p>
            <a:endParaRPr lang="en-GB"/>
          </a:p>
        </p:txBody>
      </p:sp>
      <p:pic>
        <p:nvPicPr>
          <p:cNvPr id="6" name="Online Media 5" title="Tesco Clubcard. The Power to Lower Prices">
            <a:hlinkClick r:id="" action="ppaction://media"/>
            <a:extLst>
              <a:ext uri="{FF2B5EF4-FFF2-40B4-BE49-F238E27FC236}">
                <a16:creationId xmlns:a16="http://schemas.microsoft.com/office/drawing/2014/main" id="{FEF92A9E-C0DC-495D-A772-A55AB68AAACE}"/>
              </a:ext>
            </a:extLst>
          </p:cNvPr>
          <p:cNvPicPr>
            <a:picLocks noGrp="1" noRot="1" noChangeAspect="1"/>
          </p:cNvPicPr>
          <p:nvPr>
            <p:ph idx="1"/>
            <a:videoFile r:link="rId1"/>
          </p:nvPr>
        </p:nvPicPr>
        <p:blipFill>
          <a:blip r:embed="rId3"/>
          <a:stretch>
            <a:fillRect/>
          </a:stretch>
        </p:blipFill>
        <p:spPr>
          <a:xfrm>
            <a:off x="0" y="-15473"/>
            <a:ext cx="12192000" cy="6888946"/>
          </a:xfrm>
          <a:prstGeom prst="rect">
            <a:avLst/>
          </a:prstGeom>
        </p:spPr>
      </p:pic>
    </p:spTree>
    <p:extLst>
      <p:ext uri="{BB962C8B-B14F-4D97-AF65-F5344CB8AC3E}">
        <p14:creationId xmlns:p14="http://schemas.microsoft.com/office/powerpoint/2010/main" val="339760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bridge2business -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260F19BB3EE849A59A43BC5B39839F" ma:contentTypeVersion="13" ma:contentTypeDescription="Create a new document." ma:contentTypeScope="" ma:versionID="2cd8c3c8093925e2f2ec5e76bdaf244b">
  <xsd:schema xmlns:xsd="http://www.w3.org/2001/XMLSchema" xmlns:xs="http://www.w3.org/2001/XMLSchema" xmlns:p="http://schemas.microsoft.com/office/2006/metadata/properties" xmlns:ns2="ba219be7-c6b8-45e9-a9c6-75b9a59cf5e5" xmlns:ns3="44298118-9cdd-4cd2-bf08-2135060a9396" targetNamespace="http://schemas.microsoft.com/office/2006/metadata/properties" ma:root="true" ma:fieldsID="c078b969574740a7ecac5a011582e44e" ns2:_="" ns3:_="">
    <xsd:import namespace="ba219be7-c6b8-45e9-a9c6-75b9a59cf5e5"/>
    <xsd:import namespace="44298118-9cdd-4cd2-bf08-2135060a93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19be7-c6b8-45e9-a9c6-75b9a59cf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298118-9cdd-4cd2-bf08-2135060a93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4298118-9cdd-4cd2-bf08-2135060a9396">
      <UserInfo>
        <DisplayName>Lisa Wardlaw</DisplayName>
        <AccountId>17</AccountId>
        <AccountType/>
      </UserInfo>
    </SharedWithUsers>
  </documentManagement>
</p:properties>
</file>

<file path=customXml/itemProps1.xml><?xml version="1.0" encoding="utf-8"?>
<ds:datastoreItem xmlns:ds="http://schemas.openxmlformats.org/officeDocument/2006/customXml" ds:itemID="{677ABEB1-9049-4D56-921D-BC2CD8C3144C}">
  <ds:schemaRefs>
    <ds:schemaRef ds:uri="http://schemas.microsoft.com/sharepoint/v3/contenttype/forms"/>
  </ds:schemaRefs>
</ds:datastoreItem>
</file>

<file path=customXml/itemProps2.xml><?xml version="1.0" encoding="utf-8"?>
<ds:datastoreItem xmlns:ds="http://schemas.openxmlformats.org/officeDocument/2006/customXml" ds:itemID="{A3AA5E76-56C9-4F60-84A5-7286EFCDC822}">
  <ds:schemaRefs>
    <ds:schemaRef ds:uri="44298118-9cdd-4cd2-bf08-2135060a9396"/>
    <ds:schemaRef ds:uri="ba219be7-c6b8-45e9-a9c6-75b9a59cf5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69FCA9-E794-4C31-90C1-99AEDA56B3D5}">
  <ds:schemaRefs>
    <ds:schemaRef ds:uri="44298118-9cdd-4cd2-bf08-2135060a939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bridge2business - Master</Template>
  <Application>Microsoft Office PowerPoint</Application>
  <PresentationFormat>Widescreen</PresentationFormat>
  <Slides>29</Slides>
  <Notes>25</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bridge2business - Master</vt:lpstr>
      <vt:lpstr>Women Into STEM</vt:lpstr>
      <vt:lpstr>Teams Etiquette</vt:lpstr>
      <vt:lpstr>Today’s Session</vt:lpstr>
      <vt:lpstr>Learning Objectives</vt:lpstr>
      <vt:lpstr>Today’s Topics</vt:lpstr>
      <vt:lpstr>Recap of last week…</vt:lpstr>
      <vt:lpstr>Marketing Methods</vt:lpstr>
      <vt:lpstr>Marketing Case Studies</vt:lpstr>
      <vt:lpstr>PowerPoint Presentation</vt:lpstr>
      <vt:lpstr>Case Studies</vt:lpstr>
      <vt:lpstr>PowerPoint Presentation</vt:lpstr>
      <vt:lpstr>Case Studies</vt:lpstr>
      <vt:lpstr>Marketing Fails</vt:lpstr>
      <vt:lpstr>PowerPoint Presentation</vt:lpstr>
      <vt:lpstr>Customer Groups</vt:lpstr>
      <vt:lpstr>PowerPoint Presentation</vt:lpstr>
      <vt:lpstr>Discussion</vt:lpstr>
      <vt:lpstr>Customer Needs</vt:lpstr>
      <vt:lpstr>Customer Profile</vt:lpstr>
      <vt:lpstr>Homework Task</vt:lpstr>
      <vt:lpstr>Market Research</vt:lpstr>
      <vt:lpstr>Why Market Research?</vt:lpstr>
      <vt:lpstr>Market Research</vt:lpstr>
      <vt:lpstr>Methods of Market Research</vt:lpstr>
      <vt:lpstr>Market Research Questions</vt:lpstr>
      <vt:lpstr>Round - Up</vt:lpstr>
      <vt:lpstr>PowerPoint Presentation</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Generation</dc:title>
  <dc:creator>Kirsty Hepburn</dc:creator>
  <cp:revision>2</cp:revision>
  <dcterms:created xsi:type="dcterms:W3CDTF">2021-02-02T14:26:02Z</dcterms:created>
  <dcterms:modified xsi:type="dcterms:W3CDTF">2023-03-16T14:33:31Z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0x01010077260F19BB3EE849A59A43BC5B39839F</vt:lpwstr>
  </property>
</Properties>
</file>