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57" r:id="rId5"/>
    <p:sldId id="1234" r:id="rId6"/>
    <p:sldId id="1239" r:id="rId7"/>
    <p:sldId id="1236" r:id="rId8"/>
    <p:sldId id="1237" r:id="rId9"/>
    <p:sldId id="1238" r:id="rId10"/>
    <p:sldId id="1235" r:id="rId11"/>
    <p:sldId id="1233" r:id="rId12"/>
    <p:sldId id="420" r:id="rId13"/>
    <p:sldId id="421" r:id="rId14"/>
    <p:sldId id="422" r:id="rId15"/>
    <p:sldId id="262" r:id="rId16"/>
    <p:sldId id="346" r:id="rId17"/>
    <p:sldId id="424" r:id="rId18"/>
    <p:sldId id="425" r:id="rId19"/>
    <p:sldId id="263" r:id="rId20"/>
    <p:sldId id="426" r:id="rId21"/>
    <p:sldId id="328" r:id="rId22"/>
    <p:sldId id="1178" r:id="rId23"/>
    <p:sldId id="348" r:id="rId24"/>
    <p:sldId id="347" r:id="rId25"/>
    <p:sldId id="1180" r:id="rId26"/>
    <p:sldId id="349" r:id="rId27"/>
    <p:sldId id="350" r:id="rId28"/>
    <p:sldId id="1179" r:id="rId29"/>
    <p:sldId id="377" r:id="rId30"/>
    <p:sldId id="382" r:id="rId31"/>
    <p:sldId id="1241" r:id="rId32"/>
    <p:sldId id="427" r:id="rId33"/>
    <p:sldId id="1242" r:id="rId34"/>
    <p:sldId id="1240" r:id="rId35"/>
    <p:sldId id="117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3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88500E-8940-4587-8CC7-2E3AD81897C2}" v="6" dt="2022-02-05T14:52:42.9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77731" autoAdjust="0"/>
  </p:normalViewPr>
  <p:slideViewPr>
    <p:cSldViewPr snapToGrid="0">
      <p:cViewPr varScale="1">
        <p:scale>
          <a:sx n="46" d="100"/>
          <a:sy n="46" d="100"/>
        </p:scale>
        <p:origin x="1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FEE028-BE83-43FA-BFF1-64A03143AE91}" type="datetimeFigureOut">
              <a:rPr lang="en-GB" smtClean="0"/>
              <a:t>16/03/2023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F19203-AF04-49B0-96E0-8F18492DAD05}" type="slidenum">
              <a:rPr lang="en-GB" smtClean="0"/>
              <a:t>‹#›</a:t>
            </a:fld>
            <a:endParaRPr lang="en-GB"/>
          </a:p>
        </p:txBody>
      </p:sp>
    </p:spTree>
    <p:extLst>
      <p:ext uri="{BB962C8B-B14F-4D97-AF65-F5344CB8AC3E}">
        <p14:creationId xmlns:p14="http://schemas.microsoft.com/office/powerpoint/2010/main" val="2080076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blog.hootsuite.com/social-proof/"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instagram.com/p/B5x1lauheQF/"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dirty="0"/>
          </a:p>
        </p:txBody>
      </p:sp>
      <p:sp>
        <p:nvSpPr>
          <p:cNvPr id="4" name="Slide Number Placeholder 3"/>
          <p:cNvSpPr>
            <a:spLocks noGrp="1"/>
          </p:cNvSpPr>
          <p:nvPr>
            <p:ph type="sldNum" sz="quarter" idx="5"/>
          </p:nvPr>
        </p:nvSpPr>
        <p:spPr/>
        <p:txBody>
          <a:bodyPr/>
          <a:lstStyle/>
          <a:p>
            <a:fld id="{DEE71273-038E-45C8-9384-CB5A05D079DE}" type="slidenum">
              <a:rPr lang="en-GB" smtClean="0"/>
              <a:t>1</a:t>
            </a:fld>
            <a:endParaRPr lang="en-GB"/>
          </a:p>
        </p:txBody>
      </p:sp>
    </p:spTree>
    <p:extLst>
      <p:ext uri="{BB962C8B-B14F-4D97-AF65-F5344CB8AC3E}">
        <p14:creationId xmlns:p14="http://schemas.microsoft.com/office/powerpoint/2010/main" val="122739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a:cs typeface="Calibri"/>
            </a:endParaRPr>
          </a:p>
        </p:txBody>
      </p:sp>
      <p:sp>
        <p:nvSpPr>
          <p:cNvPr id="4" name="Slide Number Placeholder 3"/>
          <p:cNvSpPr>
            <a:spLocks noGrp="1"/>
          </p:cNvSpPr>
          <p:nvPr>
            <p:ph type="sldNum" sz="quarter" idx="5"/>
          </p:nvPr>
        </p:nvSpPr>
        <p:spPr/>
        <p:txBody>
          <a:bodyPr/>
          <a:lstStyle/>
          <a:p>
            <a:fld id="{DEE71273-038E-45C8-9384-CB5A05D079DE}" type="slidenum">
              <a:rPr lang="en-GB" smtClean="0"/>
              <a:t>10</a:t>
            </a:fld>
            <a:endParaRPr lang="en-GB"/>
          </a:p>
        </p:txBody>
      </p:sp>
    </p:spTree>
    <p:extLst>
      <p:ext uri="{BB962C8B-B14F-4D97-AF65-F5344CB8AC3E}">
        <p14:creationId xmlns:p14="http://schemas.microsoft.com/office/powerpoint/2010/main" val="2813746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a:p>
        </p:txBody>
      </p:sp>
      <p:sp>
        <p:nvSpPr>
          <p:cNvPr id="4" name="Slide Number Placeholder 3"/>
          <p:cNvSpPr>
            <a:spLocks noGrp="1"/>
          </p:cNvSpPr>
          <p:nvPr>
            <p:ph type="sldNum" sz="quarter" idx="5"/>
          </p:nvPr>
        </p:nvSpPr>
        <p:spPr/>
        <p:txBody>
          <a:bodyPr/>
          <a:lstStyle/>
          <a:p>
            <a:fld id="{DEE71273-038E-45C8-9384-CB5A05D079DE}" type="slidenum">
              <a:rPr lang="en-GB" smtClean="0"/>
              <a:t>11</a:t>
            </a:fld>
            <a:endParaRPr lang="en-GB"/>
          </a:p>
        </p:txBody>
      </p:sp>
    </p:spTree>
    <p:extLst>
      <p:ext uri="{BB962C8B-B14F-4D97-AF65-F5344CB8AC3E}">
        <p14:creationId xmlns:p14="http://schemas.microsoft.com/office/powerpoint/2010/main" val="2562048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a:t>KH Notes:</a:t>
            </a:r>
          </a:p>
          <a:p>
            <a:endParaRPr lang="en-GB" b="1" u="sng"/>
          </a:p>
          <a:p>
            <a:r>
              <a:rPr lang="en-GB" b="1" u="sng"/>
              <a:t>What is Marketing?</a:t>
            </a:r>
          </a:p>
          <a:p>
            <a:pPr marL="0" lvl="0" indent="0">
              <a:lnSpc>
                <a:spcPct val="100000"/>
              </a:lnSpc>
              <a:spcBef>
                <a:spcPts val="0"/>
              </a:spcBef>
              <a:buNone/>
              <a:defRPr/>
            </a:pPr>
            <a:r>
              <a:rPr lang="en-GB"/>
              <a:t>The process or activities which promote and sell business products or services.</a:t>
            </a:r>
          </a:p>
          <a:p>
            <a:pPr marL="0" indent="0">
              <a:buNone/>
            </a:pPr>
            <a:endParaRPr lang="en-GB"/>
          </a:p>
          <a:p>
            <a:pPr marL="0" indent="0">
              <a:buNone/>
            </a:pPr>
            <a:r>
              <a:rPr lang="en-GB"/>
              <a:t>It’s about how to build and grow your business and knowing your customer and understanding exactly where, how and when to engage with your customers.</a:t>
            </a:r>
          </a:p>
          <a:p>
            <a:endParaRPr lang="en-GB" b="1" u="sng"/>
          </a:p>
          <a:p>
            <a:endParaRPr lang="en-GB"/>
          </a:p>
          <a:p>
            <a:r>
              <a:rPr lang="en-GB" b="1"/>
              <a:t>**Interactive – unmute/chat - </a:t>
            </a:r>
            <a:r>
              <a:rPr lang="en-GB"/>
              <a:t>Why is marketing important &amp; what does it do for business?**</a:t>
            </a:r>
          </a:p>
          <a:p>
            <a:endParaRPr lang="en-GB"/>
          </a:p>
          <a:p>
            <a:endParaRPr lang="en-GB"/>
          </a:p>
        </p:txBody>
      </p:sp>
      <p:sp>
        <p:nvSpPr>
          <p:cNvPr id="4" name="Slide Number Placeholder 3"/>
          <p:cNvSpPr>
            <a:spLocks noGrp="1"/>
          </p:cNvSpPr>
          <p:nvPr>
            <p:ph type="sldNum" sz="quarter" idx="5"/>
          </p:nvPr>
        </p:nvSpPr>
        <p:spPr/>
        <p:txBody>
          <a:bodyPr/>
          <a:lstStyle/>
          <a:p>
            <a:fld id="{45540B16-D8F5-4A62-B224-885F0519B401}" type="slidenum">
              <a:rPr lang="en-GB" smtClean="0"/>
              <a:t>12</a:t>
            </a:fld>
            <a:endParaRPr lang="en-GB"/>
          </a:p>
        </p:txBody>
      </p:sp>
    </p:spTree>
    <p:extLst>
      <p:ext uri="{BB962C8B-B14F-4D97-AF65-F5344CB8AC3E}">
        <p14:creationId xmlns:p14="http://schemas.microsoft.com/office/powerpoint/2010/main" val="160914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540B16-D8F5-4A62-B224-885F0519B401}" type="slidenum">
              <a:rPr lang="en-GB" smtClean="0"/>
              <a:t>13</a:t>
            </a:fld>
            <a:endParaRPr lang="en-GB"/>
          </a:p>
        </p:txBody>
      </p:sp>
    </p:spTree>
    <p:extLst>
      <p:ext uri="{BB962C8B-B14F-4D97-AF65-F5344CB8AC3E}">
        <p14:creationId xmlns:p14="http://schemas.microsoft.com/office/powerpoint/2010/main" val="3675841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96AD6F-D1CE-446E-B90B-495AD5B2E7AD}" type="slidenum">
              <a:rPr lang="en-GB" smtClean="0"/>
              <a:t>14</a:t>
            </a:fld>
            <a:endParaRPr lang="en-GB"/>
          </a:p>
        </p:txBody>
      </p:sp>
    </p:spTree>
    <p:extLst>
      <p:ext uri="{BB962C8B-B14F-4D97-AF65-F5344CB8AC3E}">
        <p14:creationId xmlns:p14="http://schemas.microsoft.com/office/powerpoint/2010/main" val="1588012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a:latin typeface="Bebas"/>
                <a:ea typeface="+mn-lt"/>
                <a:cs typeface="+mn-lt"/>
              </a:rPr>
              <a:t>Traditional</a:t>
            </a:r>
            <a:br>
              <a:rPr lang="en-GB" sz="1200">
                <a:latin typeface="Bebas"/>
                <a:ea typeface="+mn-lt"/>
                <a:cs typeface="+mn-lt"/>
              </a:rPr>
            </a:br>
            <a:r>
              <a:rPr lang="en-GB" sz="1200">
                <a:latin typeface="Bebas"/>
                <a:ea typeface="+mn-lt"/>
                <a:cs typeface="+mn-lt"/>
              </a:rPr>
              <a:t>Methods used before the internet was born:  Press releases,  brochures, billboards ads, leaflets, TV and radio.</a:t>
            </a:r>
            <a:br>
              <a:rPr lang="en-GB" sz="1200">
                <a:latin typeface="Bebas"/>
                <a:ea typeface="+mn-lt"/>
                <a:cs typeface="+mn-lt"/>
              </a:rPr>
            </a:br>
            <a:r>
              <a:rPr lang="en-GB" sz="1200">
                <a:latin typeface="Bebas"/>
                <a:ea typeface="+mn-lt"/>
                <a:cs typeface="+mn-lt"/>
              </a:rPr>
              <a:t> </a:t>
            </a:r>
            <a:br>
              <a:rPr lang="en-GB" sz="1200">
                <a:latin typeface="Bebas"/>
                <a:ea typeface="+mn-lt"/>
                <a:cs typeface="+mn-lt"/>
              </a:rPr>
            </a:br>
            <a:r>
              <a:rPr lang="en-GB" sz="1200" b="1">
                <a:latin typeface="Bebas"/>
                <a:ea typeface="+mn-lt"/>
                <a:cs typeface="+mn-lt"/>
              </a:rPr>
              <a:t>Direct Marketing</a:t>
            </a:r>
            <a:r>
              <a:rPr lang="en-GB" sz="1200">
                <a:latin typeface="Bebas"/>
                <a:ea typeface="+mn-lt"/>
                <a:cs typeface="+mn-lt"/>
              </a:rPr>
              <a:t> </a:t>
            </a:r>
            <a:br>
              <a:rPr lang="en-GB" sz="1200">
                <a:latin typeface="Bebas"/>
                <a:ea typeface="+mn-lt"/>
                <a:cs typeface="+mn-lt"/>
              </a:rPr>
            </a:br>
            <a:r>
              <a:rPr lang="en-GB" sz="1200">
                <a:latin typeface="Bebas"/>
                <a:ea typeface="+mn-lt"/>
                <a:cs typeface="+mn-lt"/>
              </a:rPr>
              <a:t>Examples of direct marketing include email marketing, telemarketing and direct selling.</a:t>
            </a:r>
            <a:br>
              <a:rPr lang="en-GB" sz="1200">
                <a:latin typeface="Bebas"/>
                <a:ea typeface="+mn-lt"/>
                <a:cs typeface="+mn-lt"/>
              </a:rPr>
            </a:br>
            <a:r>
              <a:rPr lang="en-GB" sz="1200">
                <a:latin typeface="Bebas"/>
                <a:ea typeface="+mn-lt"/>
                <a:cs typeface="+mn-lt"/>
              </a:rPr>
              <a:t> </a:t>
            </a:r>
            <a:br>
              <a:rPr lang="en-GB" sz="1200">
                <a:latin typeface="Bebas"/>
                <a:ea typeface="+mn-lt"/>
                <a:cs typeface="+mn-lt"/>
              </a:rPr>
            </a:br>
            <a:r>
              <a:rPr lang="en-GB" sz="1200" b="1">
                <a:latin typeface="Bebas"/>
                <a:ea typeface="+mn-lt"/>
                <a:cs typeface="+mn-lt"/>
              </a:rPr>
              <a:t>Digital Marketing</a:t>
            </a:r>
            <a:r>
              <a:rPr lang="en-GB" sz="1200">
                <a:latin typeface="Bebas"/>
                <a:ea typeface="+mn-lt"/>
                <a:cs typeface="+mn-lt"/>
              </a:rPr>
              <a:t> </a:t>
            </a:r>
            <a:br>
              <a:rPr lang="en-GB" sz="1200">
                <a:latin typeface="Bebas"/>
                <a:ea typeface="+mn-lt"/>
                <a:cs typeface="+mn-lt"/>
              </a:rPr>
            </a:br>
            <a:r>
              <a:rPr lang="en-GB" sz="1200">
                <a:latin typeface="Bebas"/>
                <a:ea typeface="+mn-lt"/>
                <a:cs typeface="+mn-lt"/>
              </a:rPr>
              <a:t>Internet adverts and campaigns on social media.</a:t>
            </a:r>
            <a:endParaRPr lang="en-US" sz="1200">
              <a:latin typeface="Bebas"/>
              <a:ea typeface="+mn-lt"/>
              <a:cs typeface="+mn-lt"/>
            </a:endParaRPr>
          </a:p>
        </p:txBody>
      </p:sp>
      <p:sp>
        <p:nvSpPr>
          <p:cNvPr id="4" name="Slide Number Placeholder 3"/>
          <p:cNvSpPr>
            <a:spLocks noGrp="1"/>
          </p:cNvSpPr>
          <p:nvPr>
            <p:ph type="sldNum" sz="quarter" idx="5"/>
          </p:nvPr>
        </p:nvSpPr>
        <p:spPr/>
        <p:txBody>
          <a:bodyPr/>
          <a:lstStyle/>
          <a:p>
            <a:fld id="{45540B16-D8F5-4A62-B224-885F0519B401}" type="slidenum">
              <a:rPr lang="en-GB" smtClean="0"/>
              <a:t>15</a:t>
            </a:fld>
            <a:endParaRPr lang="en-GB"/>
          </a:p>
        </p:txBody>
      </p:sp>
    </p:spTree>
    <p:extLst>
      <p:ext uri="{BB962C8B-B14F-4D97-AF65-F5344CB8AC3E}">
        <p14:creationId xmlns:p14="http://schemas.microsoft.com/office/powerpoint/2010/main" val="3431460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1">
                <a:latin typeface="+mn-lt"/>
                <a:ea typeface="+mn-lt"/>
                <a:cs typeface="+mn-lt"/>
              </a:rPr>
              <a:t>Paid advertising: </a:t>
            </a:r>
            <a:r>
              <a:rPr lang="en-GB" sz="1200">
                <a:latin typeface="+mn-lt"/>
                <a:ea typeface="+mn-lt"/>
                <a:cs typeface="+mn-lt"/>
              </a:rPr>
              <a:t>Targeted to specific consumer/ business profiles.</a:t>
            </a:r>
            <a:endParaRPr lang="en-GB" sz="1200">
              <a:latin typeface="+mn-lt"/>
              <a:cs typeface="Calibri"/>
            </a:endParaRPr>
          </a:p>
          <a:p>
            <a:pPr marL="0" indent="0">
              <a:buNone/>
            </a:pPr>
            <a:r>
              <a:rPr lang="en-GB" sz="1200" b="1">
                <a:latin typeface="+mn-lt"/>
                <a:ea typeface="+mn-lt"/>
                <a:cs typeface="+mn-lt"/>
              </a:rPr>
              <a:t>Cause marketing:</a:t>
            </a:r>
            <a:r>
              <a:rPr lang="en-GB" sz="1200">
                <a:latin typeface="+mn-lt"/>
                <a:ea typeface="+mn-lt"/>
                <a:cs typeface="+mn-lt"/>
              </a:rPr>
              <a:t> Cause marketing links the services and products of a company to a social cause or issue.</a:t>
            </a:r>
            <a:endParaRPr lang="en-GB" sz="1200">
              <a:latin typeface="+mn-lt"/>
              <a:cs typeface="Calibri"/>
            </a:endParaRPr>
          </a:p>
          <a:p>
            <a:pPr marL="0" indent="0">
              <a:buNone/>
            </a:pPr>
            <a:r>
              <a:rPr lang="en-GB" sz="1200" b="1">
                <a:latin typeface="+mn-lt"/>
                <a:ea typeface="+mn-lt"/>
                <a:cs typeface="+mn-lt"/>
              </a:rPr>
              <a:t>Relationship marketing:</a:t>
            </a:r>
            <a:r>
              <a:rPr lang="en-GB" sz="1200">
                <a:latin typeface="+mn-lt"/>
                <a:ea typeface="+mn-lt"/>
                <a:cs typeface="+mn-lt"/>
              </a:rPr>
              <a:t> Focuses on customer retention &amp; satisfaction.</a:t>
            </a:r>
            <a:endParaRPr lang="en-GB" sz="1200">
              <a:latin typeface="+mn-lt"/>
              <a:cs typeface="Calibri"/>
            </a:endParaRPr>
          </a:p>
          <a:p>
            <a:pPr marL="0" indent="0">
              <a:buNone/>
            </a:pPr>
            <a:r>
              <a:rPr lang="en-GB" sz="1200" b="1">
                <a:latin typeface="+mn-lt"/>
                <a:ea typeface="+mn-lt"/>
                <a:cs typeface="+mn-lt"/>
              </a:rPr>
              <a:t>Undercover marketing:</a:t>
            </a:r>
            <a:r>
              <a:rPr lang="en-GB" sz="1200">
                <a:latin typeface="+mn-lt"/>
                <a:ea typeface="+mn-lt"/>
                <a:cs typeface="+mn-lt"/>
              </a:rPr>
              <a:t> Known as 'buzz' or stealth marketing, which focuses on hidden marketing techniques. </a:t>
            </a:r>
          </a:p>
          <a:p>
            <a:pPr marL="0" indent="0">
              <a:buNone/>
            </a:pPr>
            <a:endParaRPr lang="en-GB" sz="1200">
              <a:latin typeface="+mn-lt"/>
              <a:ea typeface="+mn-lt"/>
              <a:cs typeface="+mn-lt"/>
            </a:endParaRPr>
          </a:p>
          <a:p>
            <a:pPr marL="0" indent="0">
              <a:buNone/>
            </a:pPr>
            <a:endParaRPr lang="en-GB" sz="1200">
              <a:latin typeface="+mn-lt"/>
              <a:cs typeface="Calibri"/>
            </a:endParaRPr>
          </a:p>
          <a:p>
            <a:pPr marL="0" indent="0">
              <a:buNone/>
            </a:pPr>
            <a:r>
              <a:rPr lang="en-GB" sz="1200" b="1">
                <a:latin typeface="+mn-lt"/>
                <a:ea typeface="+mn-lt"/>
                <a:cs typeface="+mn-lt"/>
              </a:rPr>
              <a:t>Word of mouth:</a:t>
            </a:r>
            <a:r>
              <a:rPr lang="en-GB" sz="1200">
                <a:latin typeface="+mn-lt"/>
                <a:ea typeface="+mn-lt"/>
                <a:cs typeface="+mn-lt"/>
              </a:rPr>
              <a:t> Passing information through communication, where often story telling is involved.</a:t>
            </a:r>
            <a:endParaRPr lang="en-GB" sz="1200">
              <a:latin typeface="+mn-lt"/>
              <a:cs typeface="Calibri"/>
            </a:endParaRPr>
          </a:p>
          <a:p>
            <a:pPr marL="0" indent="0">
              <a:buNone/>
            </a:pPr>
            <a:r>
              <a:rPr lang="en-GB" sz="1200" b="1">
                <a:latin typeface="+mn-lt"/>
                <a:ea typeface="+mn-lt"/>
                <a:cs typeface="+mn-lt"/>
              </a:rPr>
              <a:t>Transactional marketing:</a:t>
            </a:r>
            <a:r>
              <a:rPr lang="en-GB" sz="1200">
                <a:latin typeface="+mn-lt"/>
                <a:ea typeface="+mn-lt"/>
                <a:cs typeface="+mn-lt"/>
              </a:rPr>
              <a:t> business strategy that focuses on single, "point of sale" transactions.</a:t>
            </a:r>
          </a:p>
          <a:p>
            <a:pPr marL="0" indent="0">
              <a:buNone/>
            </a:pPr>
            <a:r>
              <a:rPr lang="en-GB" sz="1200" b="1">
                <a:latin typeface="+mn-lt"/>
                <a:ea typeface="+mn-lt"/>
                <a:cs typeface="+mn-lt"/>
              </a:rPr>
              <a:t>Diversity marketing: </a:t>
            </a:r>
            <a:r>
              <a:rPr lang="en-GB" sz="1200">
                <a:latin typeface="+mn-lt"/>
                <a:ea typeface="+mn-lt"/>
                <a:cs typeface="+mn-lt"/>
              </a:rPr>
              <a:t> appeals to and includes diverse groups of consumers.</a:t>
            </a:r>
          </a:p>
          <a:p>
            <a:pPr marL="0" indent="0">
              <a:buNone/>
            </a:pPr>
            <a:r>
              <a:rPr lang="en-GB" sz="1200" b="1">
                <a:latin typeface="+mn-lt"/>
                <a:ea typeface="+mn-lt"/>
                <a:cs typeface="+mn-lt"/>
              </a:rPr>
              <a:t>Emotional marketing</a:t>
            </a:r>
            <a:r>
              <a:rPr lang="en-GB" sz="1200">
                <a:latin typeface="+mn-lt"/>
                <a:ea typeface="+mn-lt"/>
                <a:cs typeface="+mn-lt"/>
              </a:rPr>
              <a:t>: inflicting emotions to appeal to your customers.</a:t>
            </a:r>
          </a:p>
          <a:p>
            <a:endParaRPr lang="en-GB">
              <a:cs typeface="Calibri" panose="020F0502020204030204"/>
            </a:endParaRPr>
          </a:p>
        </p:txBody>
      </p:sp>
      <p:sp>
        <p:nvSpPr>
          <p:cNvPr id="4" name="Slide Number Placeholder 3"/>
          <p:cNvSpPr>
            <a:spLocks noGrp="1"/>
          </p:cNvSpPr>
          <p:nvPr>
            <p:ph type="sldNum" sz="quarter" idx="5"/>
          </p:nvPr>
        </p:nvSpPr>
        <p:spPr/>
        <p:txBody>
          <a:bodyPr/>
          <a:lstStyle/>
          <a:p>
            <a:fld id="{45540B16-D8F5-4A62-B224-885F0519B401}" type="slidenum">
              <a:rPr lang="en-GB" smtClean="0"/>
              <a:t>16</a:t>
            </a:fld>
            <a:endParaRPr lang="en-GB"/>
          </a:p>
        </p:txBody>
      </p:sp>
    </p:spTree>
    <p:extLst>
      <p:ext uri="{BB962C8B-B14F-4D97-AF65-F5344CB8AC3E}">
        <p14:creationId xmlns:p14="http://schemas.microsoft.com/office/powerpoint/2010/main" val="280039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1">
                <a:latin typeface="+mn-lt"/>
                <a:ea typeface="+mn-lt"/>
                <a:cs typeface="+mn-lt"/>
              </a:rPr>
              <a:t>Paid advertising: </a:t>
            </a:r>
            <a:r>
              <a:rPr lang="en-GB" sz="1200">
                <a:latin typeface="+mn-lt"/>
                <a:ea typeface="+mn-lt"/>
                <a:cs typeface="+mn-lt"/>
              </a:rPr>
              <a:t>Targeted to specific consumer/ business profiles.</a:t>
            </a:r>
            <a:endParaRPr lang="en-GB" sz="1200">
              <a:latin typeface="+mn-lt"/>
              <a:cs typeface="Calibri"/>
            </a:endParaRPr>
          </a:p>
          <a:p>
            <a:pPr marL="0" indent="0">
              <a:buNone/>
            </a:pPr>
            <a:r>
              <a:rPr lang="en-GB" sz="1200" b="1">
                <a:latin typeface="+mn-lt"/>
                <a:ea typeface="+mn-lt"/>
                <a:cs typeface="+mn-lt"/>
              </a:rPr>
              <a:t>Cause marketing:</a:t>
            </a:r>
            <a:r>
              <a:rPr lang="en-GB" sz="1200">
                <a:latin typeface="+mn-lt"/>
                <a:ea typeface="+mn-lt"/>
                <a:cs typeface="+mn-lt"/>
              </a:rPr>
              <a:t> Cause marketing links the services and products of a company to a social cause or issue.</a:t>
            </a:r>
            <a:endParaRPr lang="en-GB" sz="1200">
              <a:latin typeface="+mn-lt"/>
              <a:cs typeface="Calibri"/>
            </a:endParaRPr>
          </a:p>
          <a:p>
            <a:pPr marL="0" indent="0">
              <a:buNone/>
            </a:pPr>
            <a:r>
              <a:rPr lang="en-GB" sz="1200" b="1">
                <a:latin typeface="+mn-lt"/>
                <a:ea typeface="+mn-lt"/>
                <a:cs typeface="+mn-lt"/>
              </a:rPr>
              <a:t>Relationship marketing:</a:t>
            </a:r>
            <a:r>
              <a:rPr lang="en-GB" sz="1200">
                <a:latin typeface="+mn-lt"/>
                <a:ea typeface="+mn-lt"/>
                <a:cs typeface="+mn-lt"/>
              </a:rPr>
              <a:t> Focuses on customer retention &amp; satisfaction.</a:t>
            </a:r>
            <a:endParaRPr lang="en-GB" sz="1200">
              <a:latin typeface="+mn-lt"/>
              <a:cs typeface="Calibri"/>
            </a:endParaRPr>
          </a:p>
          <a:p>
            <a:pPr marL="0" indent="0">
              <a:buNone/>
            </a:pPr>
            <a:r>
              <a:rPr lang="en-GB" sz="1200" b="1">
                <a:latin typeface="+mn-lt"/>
                <a:ea typeface="+mn-lt"/>
                <a:cs typeface="+mn-lt"/>
              </a:rPr>
              <a:t>Undercover marketing:</a:t>
            </a:r>
            <a:r>
              <a:rPr lang="en-GB" sz="1200">
                <a:latin typeface="+mn-lt"/>
                <a:ea typeface="+mn-lt"/>
                <a:cs typeface="+mn-lt"/>
              </a:rPr>
              <a:t> Known as 'buzz' or stealth marketing, which focuses on hidden marketing techniques. </a:t>
            </a:r>
          </a:p>
          <a:p>
            <a:pPr marL="0" indent="0">
              <a:buNone/>
            </a:pPr>
            <a:endParaRPr lang="en-GB" sz="1200">
              <a:latin typeface="+mn-lt"/>
              <a:ea typeface="+mn-lt"/>
              <a:cs typeface="+mn-lt"/>
            </a:endParaRPr>
          </a:p>
          <a:p>
            <a:pPr marL="0" indent="0">
              <a:buNone/>
            </a:pPr>
            <a:endParaRPr lang="en-GB" sz="1200">
              <a:latin typeface="+mn-lt"/>
              <a:cs typeface="Calibri"/>
            </a:endParaRPr>
          </a:p>
          <a:p>
            <a:pPr marL="0" indent="0">
              <a:buNone/>
            </a:pPr>
            <a:r>
              <a:rPr lang="en-GB" sz="1200" b="1">
                <a:latin typeface="+mn-lt"/>
                <a:ea typeface="+mn-lt"/>
                <a:cs typeface="+mn-lt"/>
              </a:rPr>
              <a:t>Word of mouth:</a:t>
            </a:r>
            <a:r>
              <a:rPr lang="en-GB" sz="1200">
                <a:latin typeface="+mn-lt"/>
                <a:ea typeface="+mn-lt"/>
                <a:cs typeface="+mn-lt"/>
              </a:rPr>
              <a:t> Passing information through communication, where often story telling is involved.</a:t>
            </a:r>
            <a:endParaRPr lang="en-GB" sz="1200">
              <a:latin typeface="+mn-lt"/>
              <a:cs typeface="Calibri"/>
            </a:endParaRPr>
          </a:p>
          <a:p>
            <a:pPr marL="0" indent="0">
              <a:buNone/>
            </a:pPr>
            <a:r>
              <a:rPr lang="en-GB" sz="1200" b="1">
                <a:latin typeface="+mn-lt"/>
                <a:ea typeface="+mn-lt"/>
                <a:cs typeface="+mn-lt"/>
              </a:rPr>
              <a:t>Transactional marketing:</a:t>
            </a:r>
            <a:r>
              <a:rPr lang="en-GB" sz="1200">
                <a:latin typeface="+mn-lt"/>
                <a:ea typeface="+mn-lt"/>
                <a:cs typeface="+mn-lt"/>
              </a:rPr>
              <a:t> business strategy that focuses on single, "point of sale" transactions.</a:t>
            </a:r>
          </a:p>
          <a:p>
            <a:pPr marL="0" indent="0">
              <a:buNone/>
            </a:pPr>
            <a:r>
              <a:rPr lang="en-GB" sz="1200" b="1">
                <a:latin typeface="+mn-lt"/>
                <a:ea typeface="+mn-lt"/>
                <a:cs typeface="+mn-lt"/>
              </a:rPr>
              <a:t>Diversity marketing: </a:t>
            </a:r>
            <a:r>
              <a:rPr lang="en-GB" sz="1200">
                <a:latin typeface="+mn-lt"/>
                <a:ea typeface="+mn-lt"/>
                <a:cs typeface="+mn-lt"/>
              </a:rPr>
              <a:t> appeals to and includes diverse groups of consumers.</a:t>
            </a:r>
          </a:p>
          <a:p>
            <a:pPr marL="0" indent="0">
              <a:buNone/>
            </a:pPr>
            <a:r>
              <a:rPr lang="en-GB" sz="1200" b="1">
                <a:latin typeface="+mn-lt"/>
                <a:ea typeface="+mn-lt"/>
                <a:cs typeface="+mn-lt"/>
              </a:rPr>
              <a:t>Emotional marketing</a:t>
            </a:r>
            <a:r>
              <a:rPr lang="en-GB" sz="1200">
                <a:latin typeface="+mn-lt"/>
                <a:ea typeface="+mn-lt"/>
                <a:cs typeface="+mn-lt"/>
              </a:rPr>
              <a:t>: inflicting emotions to appeal to your customers.</a:t>
            </a:r>
          </a:p>
          <a:p>
            <a:endParaRPr lang="en-GB">
              <a:cs typeface="Calibri" panose="020F0502020204030204"/>
            </a:endParaRPr>
          </a:p>
        </p:txBody>
      </p:sp>
      <p:sp>
        <p:nvSpPr>
          <p:cNvPr id="4" name="Slide Number Placeholder 3"/>
          <p:cNvSpPr>
            <a:spLocks noGrp="1"/>
          </p:cNvSpPr>
          <p:nvPr>
            <p:ph type="sldNum" sz="quarter" idx="5"/>
          </p:nvPr>
        </p:nvSpPr>
        <p:spPr/>
        <p:txBody>
          <a:bodyPr/>
          <a:lstStyle/>
          <a:p>
            <a:fld id="{45540B16-D8F5-4A62-B224-885F0519B401}" type="slidenum">
              <a:rPr lang="en-GB" smtClean="0"/>
              <a:t>17</a:t>
            </a:fld>
            <a:endParaRPr lang="en-GB"/>
          </a:p>
        </p:txBody>
      </p:sp>
    </p:spTree>
    <p:extLst>
      <p:ext uri="{BB962C8B-B14F-4D97-AF65-F5344CB8AC3E}">
        <p14:creationId xmlns:p14="http://schemas.microsoft.com/office/powerpoint/2010/main" val="1432503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a:solidFill>
                  <a:schemeClr val="tx1"/>
                </a:solidFill>
                <a:effectLst/>
                <a:latin typeface="+mn-lt"/>
                <a:ea typeface="+mn-ea"/>
                <a:cs typeface="+mn-cs"/>
              </a:rPr>
              <a:t>Starbucks </a:t>
            </a:r>
            <a:r>
              <a:rPr lang="en-GB" sz="1200" b="0" i="1" kern="1200">
                <a:solidFill>
                  <a:schemeClr val="tx1"/>
                </a:solidFill>
                <a:effectLst/>
                <a:latin typeface="+mn-lt"/>
                <a:ea typeface="+mn-ea"/>
                <a:cs typeface="+mn-cs"/>
              </a:rPr>
              <a:t>#</a:t>
            </a:r>
            <a:r>
              <a:rPr lang="en-GB" sz="1200" b="0" i="1" kern="1200" err="1">
                <a:solidFill>
                  <a:schemeClr val="tx1"/>
                </a:solidFill>
                <a:effectLst/>
                <a:latin typeface="+mn-lt"/>
                <a:ea typeface="+mn-ea"/>
                <a:cs typeface="+mn-cs"/>
              </a:rPr>
              <a:t>whatsyourname</a:t>
            </a:r>
            <a:r>
              <a:rPr lang="en-GB" sz="1200" b="0" i="0" kern="1200">
                <a:solidFill>
                  <a:schemeClr val="tx1"/>
                </a:solidFill>
                <a:effectLst/>
                <a:latin typeface="+mn-lt"/>
                <a:ea typeface="+mn-ea"/>
                <a:cs typeface="+mn-cs"/>
              </a:rPr>
              <a:t> campaign celebrates this signature act and the significance it can have for some transgender and gender diverse people as they use their new name in public. The advert, created in partnership with creative agency Iris, was inspired by real life experiences of people who were transitioning. discovered that they found Starbucks stores to be a safe space, where their new name was accepted, and they could be recognised as who they are.</a:t>
            </a:r>
          </a:p>
          <a:p>
            <a:endParaRPr lang="en-GB" sz="1200" b="0" i="0"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What marketing method have they used?</a:t>
            </a:r>
          </a:p>
          <a:p>
            <a:r>
              <a:rPr lang="en-GB" sz="1200" b="0" i="0" kern="1200">
                <a:solidFill>
                  <a:schemeClr val="tx1"/>
                </a:solidFill>
                <a:effectLst/>
                <a:latin typeface="+mn-lt"/>
                <a:ea typeface="+mn-ea"/>
                <a:cs typeface="+mn-cs"/>
              </a:rPr>
              <a:t>Why was it effective?</a:t>
            </a:r>
          </a:p>
          <a:p>
            <a:r>
              <a:rPr lang="en-GB" sz="1200" b="0" i="0" kern="1200">
                <a:solidFill>
                  <a:schemeClr val="tx1"/>
                </a:solidFill>
                <a:effectLst/>
                <a:latin typeface="+mn-lt"/>
                <a:ea typeface="+mn-ea"/>
                <a:cs typeface="+mn-cs"/>
              </a:rPr>
              <a:t>What message does it give to their customers?</a:t>
            </a:r>
          </a:p>
          <a:p>
            <a:endParaRPr lang="en-GB"/>
          </a:p>
        </p:txBody>
      </p:sp>
      <p:sp>
        <p:nvSpPr>
          <p:cNvPr id="4" name="Slide Number Placeholder 3"/>
          <p:cNvSpPr>
            <a:spLocks noGrp="1"/>
          </p:cNvSpPr>
          <p:nvPr>
            <p:ph type="sldNum" sz="quarter" idx="5"/>
          </p:nvPr>
        </p:nvSpPr>
        <p:spPr/>
        <p:txBody>
          <a:bodyPr/>
          <a:lstStyle/>
          <a:p>
            <a:fld id="{45540B16-D8F5-4A62-B224-885F0519B401}" type="slidenum">
              <a:rPr lang="en-GB" smtClean="0"/>
              <a:t>18</a:t>
            </a:fld>
            <a:endParaRPr lang="en-GB"/>
          </a:p>
        </p:txBody>
      </p:sp>
    </p:spTree>
    <p:extLst>
      <p:ext uri="{BB962C8B-B14F-4D97-AF65-F5344CB8AC3E}">
        <p14:creationId xmlns:p14="http://schemas.microsoft.com/office/powerpoint/2010/main" val="24645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Starbucks </a:t>
            </a:r>
            <a:r>
              <a:rPr lang="en-GB" sz="1200" b="0" i="1" kern="1200" dirty="0">
                <a:solidFill>
                  <a:schemeClr val="tx1"/>
                </a:solidFill>
                <a:effectLst/>
                <a:latin typeface="+mn-lt"/>
                <a:ea typeface="+mn-ea"/>
                <a:cs typeface="+mn-cs"/>
              </a:rPr>
              <a:t>#whatsyourname</a:t>
            </a:r>
            <a:r>
              <a:rPr lang="en-GB" sz="1200" b="0" i="0" kern="1200" dirty="0">
                <a:solidFill>
                  <a:schemeClr val="tx1"/>
                </a:solidFill>
                <a:effectLst/>
                <a:latin typeface="+mn-lt"/>
                <a:ea typeface="+mn-ea"/>
                <a:cs typeface="+mn-cs"/>
              </a:rPr>
              <a:t> campaign celebrates this signature act and the significance it can have for some transgender and gender diverse people as they use their new name in public. The advert, created in partnership with creative agency Iris, was inspired by real life experiences of people who were transitioning. discovered that they found Starbucks stores to be a safe space, where their new name was accepted, and they could be recognised as who they are.</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What marketing method have they used?</a:t>
            </a:r>
          </a:p>
          <a:p>
            <a:r>
              <a:rPr lang="en-GB" sz="1200" b="0" i="0" kern="1200" dirty="0">
                <a:solidFill>
                  <a:schemeClr val="tx1"/>
                </a:solidFill>
                <a:effectLst/>
                <a:latin typeface="+mn-lt"/>
                <a:ea typeface="+mn-ea"/>
                <a:cs typeface="+mn-cs"/>
              </a:rPr>
              <a:t>Why was it effective?</a:t>
            </a:r>
          </a:p>
          <a:p>
            <a:r>
              <a:rPr lang="en-GB" sz="1200" b="0" i="0" kern="1200" dirty="0">
                <a:solidFill>
                  <a:schemeClr val="tx1"/>
                </a:solidFill>
                <a:effectLst/>
                <a:latin typeface="+mn-lt"/>
                <a:ea typeface="+mn-ea"/>
                <a:cs typeface="+mn-cs"/>
              </a:rPr>
              <a:t>What message does it give to their customers?</a:t>
            </a:r>
          </a:p>
          <a:p>
            <a:endParaRPr lang="en-GB" dirty="0"/>
          </a:p>
        </p:txBody>
      </p:sp>
      <p:sp>
        <p:nvSpPr>
          <p:cNvPr id="4" name="Slide Number Placeholder 3"/>
          <p:cNvSpPr>
            <a:spLocks noGrp="1"/>
          </p:cNvSpPr>
          <p:nvPr>
            <p:ph type="sldNum" sz="quarter" idx="5"/>
          </p:nvPr>
        </p:nvSpPr>
        <p:spPr/>
        <p:txBody>
          <a:bodyPr/>
          <a:lstStyle/>
          <a:p>
            <a:fld id="{45540B16-D8F5-4A62-B224-885F0519B401}" type="slidenum">
              <a:rPr lang="en-GB" smtClean="0"/>
              <a:t>19</a:t>
            </a:fld>
            <a:endParaRPr lang="en-GB"/>
          </a:p>
        </p:txBody>
      </p:sp>
    </p:spTree>
    <p:extLst>
      <p:ext uri="{BB962C8B-B14F-4D97-AF65-F5344CB8AC3E}">
        <p14:creationId xmlns:p14="http://schemas.microsoft.com/office/powerpoint/2010/main" val="4130457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dirty="0"/>
          </a:p>
        </p:txBody>
      </p:sp>
      <p:sp>
        <p:nvSpPr>
          <p:cNvPr id="4" name="Slide Number Placeholder 3"/>
          <p:cNvSpPr>
            <a:spLocks noGrp="1"/>
          </p:cNvSpPr>
          <p:nvPr>
            <p:ph type="sldNum" sz="quarter" idx="5"/>
          </p:nvPr>
        </p:nvSpPr>
        <p:spPr/>
        <p:txBody>
          <a:bodyPr/>
          <a:lstStyle/>
          <a:p>
            <a:fld id="{DEE71273-038E-45C8-9384-CB5A05D079DE}" type="slidenum">
              <a:rPr lang="en-GB" smtClean="0"/>
              <a:t>2</a:t>
            </a:fld>
            <a:endParaRPr lang="en-GB"/>
          </a:p>
        </p:txBody>
      </p:sp>
    </p:spTree>
    <p:extLst>
      <p:ext uri="{BB962C8B-B14F-4D97-AF65-F5344CB8AC3E}">
        <p14:creationId xmlns:p14="http://schemas.microsoft.com/office/powerpoint/2010/main" val="2751476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Tesco Clubcard – The Power to Lower Prices</a:t>
            </a:r>
          </a:p>
          <a:p>
            <a:endParaRPr lang="en-GB"/>
          </a:p>
          <a:p>
            <a:endParaRPr lang="en-GB"/>
          </a:p>
        </p:txBody>
      </p:sp>
      <p:sp>
        <p:nvSpPr>
          <p:cNvPr id="4" name="Slide Number Placeholder 3"/>
          <p:cNvSpPr>
            <a:spLocks noGrp="1"/>
          </p:cNvSpPr>
          <p:nvPr>
            <p:ph type="sldNum" sz="quarter" idx="5"/>
          </p:nvPr>
        </p:nvSpPr>
        <p:spPr/>
        <p:txBody>
          <a:bodyPr/>
          <a:lstStyle/>
          <a:p>
            <a:fld id="{45540B16-D8F5-4A62-B224-885F0519B401}" type="slidenum">
              <a:rPr lang="en-GB" smtClean="0"/>
              <a:t>21</a:t>
            </a:fld>
            <a:endParaRPr lang="en-GB"/>
          </a:p>
        </p:txBody>
      </p:sp>
    </p:spTree>
    <p:extLst>
      <p:ext uri="{BB962C8B-B14F-4D97-AF65-F5344CB8AC3E}">
        <p14:creationId xmlns:p14="http://schemas.microsoft.com/office/powerpoint/2010/main" val="3869410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540B16-D8F5-4A62-B224-885F0519B401}" type="slidenum">
              <a:rPr lang="en-GB" smtClean="0"/>
              <a:t>22</a:t>
            </a:fld>
            <a:endParaRPr lang="en-GB"/>
          </a:p>
        </p:txBody>
      </p:sp>
    </p:spTree>
    <p:extLst>
      <p:ext uri="{BB962C8B-B14F-4D97-AF65-F5344CB8AC3E}">
        <p14:creationId xmlns:p14="http://schemas.microsoft.com/office/powerpoint/2010/main" val="28296090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540B16-D8F5-4A62-B224-885F0519B401}" type="slidenum">
              <a:rPr lang="en-GB" smtClean="0"/>
              <a:t>23</a:t>
            </a:fld>
            <a:endParaRPr lang="en-GB"/>
          </a:p>
        </p:txBody>
      </p:sp>
    </p:spTree>
    <p:extLst>
      <p:ext uri="{BB962C8B-B14F-4D97-AF65-F5344CB8AC3E}">
        <p14:creationId xmlns:p14="http://schemas.microsoft.com/office/powerpoint/2010/main" val="3900324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540B16-D8F5-4A62-B224-885F0519B401}" type="slidenum">
              <a:rPr lang="en-GB" smtClean="0"/>
              <a:t>24</a:t>
            </a:fld>
            <a:endParaRPr lang="en-GB"/>
          </a:p>
        </p:txBody>
      </p:sp>
    </p:spTree>
    <p:extLst>
      <p:ext uri="{BB962C8B-B14F-4D97-AF65-F5344CB8AC3E}">
        <p14:creationId xmlns:p14="http://schemas.microsoft.com/office/powerpoint/2010/main" val="3503704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540B16-D8F5-4A62-B224-885F0519B401}" type="slidenum">
              <a:rPr lang="en-GB" smtClean="0"/>
              <a:t>25</a:t>
            </a:fld>
            <a:endParaRPr lang="en-GB"/>
          </a:p>
        </p:txBody>
      </p:sp>
    </p:spTree>
    <p:extLst>
      <p:ext uri="{BB962C8B-B14F-4D97-AF65-F5344CB8AC3E}">
        <p14:creationId xmlns:p14="http://schemas.microsoft.com/office/powerpoint/2010/main" val="3769440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96AD6F-D1CE-446E-B90B-495AD5B2E7AD}" type="slidenum">
              <a:rPr lang="en-GB" smtClean="0"/>
              <a:t>26</a:t>
            </a:fld>
            <a:endParaRPr lang="en-GB"/>
          </a:p>
        </p:txBody>
      </p:sp>
    </p:spTree>
    <p:extLst>
      <p:ext uri="{BB962C8B-B14F-4D97-AF65-F5344CB8AC3E}">
        <p14:creationId xmlns:p14="http://schemas.microsoft.com/office/powerpoint/2010/main" val="31757149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0" dirty="0"/>
              <a:t>Spotify share a “year-end” type gathering of their most listened songs of the year.</a:t>
            </a:r>
          </a:p>
          <a:p>
            <a:endParaRPr lang="en-GB" sz="1100" b="0" dirty="0"/>
          </a:p>
          <a:p>
            <a:r>
              <a:rPr lang="en-GB" sz="1100" b="0" dirty="0"/>
              <a:t>In 2020, they heightened the campaign even more with a snapshot of data from the past 10 years.</a:t>
            </a:r>
          </a:p>
          <a:p>
            <a:endParaRPr lang="en-GB" sz="1100" b="0" dirty="0"/>
          </a:p>
          <a:p>
            <a:r>
              <a:rPr lang="en-GB" sz="1100" b="0" dirty="0"/>
              <a:t>Users were able to share perfectly collated images on their Instagram, Facebook and Twitter – and of course, Spotify!</a:t>
            </a:r>
          </a:p>
          <a:p>
            <a:pPr marL="0" indent="0">
              <a:buNone/>
            </a:pPr>
            <a:endParaRPr lang="en-GB" sz="1100" b="0" dirty="0"/>
          </a:p>
          <a:p>
            <a:pPr marL="0" indent="0">
              <a:buNone/>
            </a:pPr>
            <a:r>
              <a:rPr lang="en-GB" sz="1100" b="0" dirty="0"/>
              <a:t>Why do you think this was so successful?</a:t>
            </a:r>
          </a:p>
          <a:p>
            <a:endParaRPr lang="en-GB" sz="1100" b="0" i="0" kern="1200" dirty="0">
              <a:solidFill>
                <a:schemeClr val="tx1"/>
              </a:solidFill>
              <a:effectLst/>
              <a:latin typeface="+mn-lt"/>
              <a:ea typeface="+mn-ea"/>
              <a:cs typeface="+mn-cs"/>
            </a:endParaRPr>
          </a:p>
          <a:p>
            <a:endParaRPr lang="en-GB" sz="1100" b="0" i="0" kern="1200" dirty="0">
              <a:solidFill>
                <a:schemeClr val="tx1"/>
              </a:solidFill>
              <a:effectLst/>
              <a:latin typeface="+mn-lt"/>
              <a:ea typeface="+mn-ea"/>
              <a:cs typeface="+mn-cs"/>
            </a:endParaRPr>
          </a:p>
          <a:p>
            <a:r>
              <a:rPr lang="en-GB" sz="1100" b="0" i="0" kern="1200" dirty="0">
                <a:solidFill>
                  <a:schemeClr val="tx1"/>
                </a:solidFill>
                <a:effectLst/>
                <a:latin typeface="+mn-lt"/>
                <a:ea typeface="+mn-ea"/>
                <a:cs typeface="+mn-cs"/>
              </a:rPr>
              <a:t>Why it worked: Users love personalized data—even if some of us (ahem) would be grateful </a:t>
            </a:r>
            <a:r>
              <a:rPr lang="en-GB" sz="1100" b="0" i="1" kern="1200" dirty="0">
                <a:solidFill>
                  <a:schemeClr val="tx1"/>
                </a:solidFill>
                <a:effectLst/>
                <a:latin typeface="+mn-lt"/>
                <a:ea typeface="+mn-ea"/>
                <a:cs typeface="+mn-cs"/>
              </a:rPr>
              <a:t>not </a:t>
            </a:r>
            <a:r>
              <a:rPr lang="en-GB" sz="1100" b="0" i="0" kern="1200" dirty="0">
                <a:solidFill>
                  <a:schemeClr val="tx1"/>
                </a:solidFill>
                <a:effectLst/>
                <a:latin typeface="+mn-lt"/>
                <a:ea typeface="+mn-ea"/>
                <a:cs typeface="+mn-cs"/>
              </a:rPr>
              <a:t>to know how many times we listened to Adele while crying. That’s why you can’t resist a good Buzzfeed quiz or a particularly accurate horoscope.</a:t>
            </a:r>
          </a:p>
          <a:p>
            <a:r>
              <a:rPr lang="en-GB" sz="1100" b="0" i="0" kern="1200" dirty="0">
                <a:solidFill>
                  <a:schemeClr val="tx1"/>
                </a:solidFill>
                <a:effectLst/>
                <a:latin typeface="+mn-lt"/>
                <a:ea typeface="+mn-ea"/>
                <a:cs typeface="+mn-cs"/>
              </a:rPr>
              <a:t>By offering users fun and insightful data visualizations to share, Spotify essentially created a winning ad campaign and let their users do the work of promoting it. That kind of </a:t>
            </a:r>
            <a:r>
              <a:rPr lang="en-GB" sz="1100" b="0" i="0" u="none" strike="noStrike" kern="1200" dirty="0">
                <a:solidFill>
                  <a:schemeClr val="tx1"/>
                </a:solidFill>
                <a:effectLst/>
                <a:latin typeface="+mn-lt"/>
                <a:ea typeface="+mn-ea"/>
                <a:cs typeface="+mn-cs"/>
                <a:hlinkClick r:id="rId3"/>
              </a:rPr>
              <a:t>social proof</a:t>
            </a:r>
            <a:r>
              <a:rPr lang="en-GB" sz="1100" b="0" i="0" kern="1200" dirty="0">
                <a:solidFill>
                  <a:schemeClr val="tx1"/>
                </a:solidFill>
                <a:effectLst/>
                <a:latin typeface="+mn-lt"/>
                <a:ea typeface="+mn-ea"/>
                <a:cs typeface="+mn-cs"/>
              </a:rPr>
              <a:t> is hard to beat. The Spotify Wrapped format is so recognizable, it even </a:t>
            </a:r>
            <a:r>
              <a:rPr lang="en-GB" sz="1100" b="0" i="0" u="none" strike="noStrike" kern="1200" dirty="0">
                <a:solidFill>
                  <a:schemeClr val="tx1"/>
                </a:solidFill>
                <a:effectLst/>
                <a:latin typeface="+mn-lt"/>
                <a:ea typeface="+mn-ea"/>
                <a:cs typeface="+mn-cs"/>
                <a:hlinkClick r:id="rId4"/>
              </a:rPr>
              <a:t>became a meme</a:t>
            </a:r>
            <a:r>
              <a:rPr lang="en-GB" sz="1100" b="0" i="0" kern="1200" dirty="0">
                <a:solidFill>
                  <a:schemeClr val="tx1"/>
                </a:solidFill>
                <a:effectLst/>
                <a:latin typeface="+mn-lt"/>
                <a:ea typeface="+mn-ea"/>
                <a:cs typeface="+mn-cs"/>
              </a:rPr>
              <a:t>.</a:t>
            </a:r>
          </a:p>
          <a:p>
            <a:r>
              <a:rPr lang="en-GB" sz="1100" b="0" i="0" kern="1200" dirty="0">
                <a:solidFill>
                  <a:schemeClr val="tx1"/>
                </a:solidFill>
                <a:effectLst/>
                <a:latin typeface="+mn-lt"/>
                <a:ea typeface="+mn-ea"/>
                <a:cs typeface="+mn-cs"/>
              </a:rPr>
              <a:t>Tying your campaign to an annual event (like the end of the year) also builds anticipation among your fans, helping it to grow bigger every year.</a:t>
            </a:r>
            <a:endParaRPr lang="en-GB" sz="1100" b="0" dirty="0"/>
          </a:p>
        </p:txBody>
      </p:sp>
      <p:sp>
        <p:nvSpPr>
          <p:cNvPr id="4" name="Slide Number Placeholder 3"/>
          <p:cNvSpPr>
            <a:spLocks noGrp="1"/>
          </p:cNvSpPr>
          <p:nvPr>
            <p:ph type="sldNum" sz="quarter" idx="5"/>
          </p:nvPr>
        </p:nvSpPr>
        <p:spPr/>
        <p:txBody>
          <a:bodyPr/>
          <a:lstStyle/>
          <a:p>
            <a:fld id="{C896AD6F-D1CE-446E-B90B-495AD5B2E7AD}" type="slidenum">
              <a:rPr lang="en-GB" smtClean="0"/>
              <a:t>27</a:t>
            </a:fld>
            <a:endParaRPr lang="en-GB"/>
          </a:p>
        </p:txBody>
      </p:sp>
    </p:spTree>
    <p:extLst>
      <p:ext uri="{BB962C8B-B14F-4D97-AF65-F5344CB8AC3E}">
        <p14:creationId xmlns:p14="http://schemas.microsoft.com/office/powerpoint/2010/main" val="3103494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a:p>
        </p:txBody>
      </p:sp>
      <p:sp>
        <p:nvSpPr>
          <p:cNvPr id="4" name="Slide Number Placeholder 3"/>
          <p:cNvSpPr>
            <a:spLocks noGrp="1"/>
          </p:cNvSpPr>
          <p:nvPr>
            <p:ph type="sldNum" sz="quarter" idx="5"/>
          </p:nvPr>
        </p:nvSpPr>
        <p:spPr/>
        <p:txBody>
          <a:bodyPr/>
          <a:lstStyle/>
          <a:p>
            <a:fld id="{DEE71273-038E-45C8-9384-CB5A05D079DE}" type="slidenum">
              <a:rPr lang="en-GB" smtClean="0"/>
              <a:t>29</a:t>
            </a:fld>
            <a:endParaRPr lang="en-GB"/>
          </a:p>
        </p:txBody>
      </p:sp>
    </p:spTree>
    <p:extLst>
      <p:ext uri="{BB962C8B-B14F-4D97-AF65-F5344CB8AC3E}">
        <p14:creationId xmlns:p14="http://schemas.microsoft.com/office/powerpoint/2010/main" val="38110758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F19203-AF04-49B0-96E0-8F18492DAD05}" type="slidenum">
              <a:rPr lang="en-GB" smtClean="0"/>
              <a:t>30</a:t>
            </a:fld>
            <a:endParaRPr lang="en-GB"/>
          </a:p>
        </p:txBody>
      </p:sp>
    </p:spTree>
    <p:extLst>
      <p:ext uri="{BB962C8B-B14F-4D97-AF65-F5344CB8AC3E}">
        <p14:creationId xmlns:p14="http://schemas.microsoft.com/office/powerpoint/2010/main" val="29717160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Bridge 2 Business Student Support </a:t>
            </a:r>
            <a:br>
              <a:rPr lang="en-US" b="1" u="sng" dirty="0">
                <a:cs typeface="+mn-lt"/>
              </a:rPr>
            </a:br>
            <a:r>
              <a:rPr lang="en-US" b="1" u="sng" dirty="0"/>
              <a:t> </a:t>
            </a:r>
            <a:br>
              <a:rPr lang="en-US" b="1" u="sng" dirty="0">
                <a:cs typeface="+mn-lt"/>
              </a:rPr>
            </a:br>
            <a:r>
              <a:rPr lang="en-US" dirty="0"/>
              <a:t>Feeling inspired and want to have a chat with Bridge 2 Business? Why not get in touch and schedule a 1-2-1 with us!</a:t>
            </a:r>
            <a:br>
              <a:rPr lang="en-US" dirty="0">
                <a:cs typeface="+mn-lt"/>
              </a:rPr>
            </a:br>
            <a:br>
              <a:rPr lang="en-US" dirty="0">
                <a:cs typeface="+mn-lt"/>
              </a:rPr>
            </a:br>
            <a:r>
              <a:rPr lang="en-US" dirty="0"/>
              <a:t> In your 1-2-1 we’ll discuss your idea(s) or any of the </a:t>
            </a:r>
            <a:r>
              <a:rPr lang="en-US" dirty="0" err="1"/>
              <a:t>initititaives</a:t>
            </a:r>
            <a:r>
              <a:rPr lang="en-US" dirty="0"/>
              <a:t> you are interested in, and what support or funding could be best suited for you, as well as what other support is available to test your ideas, and get them off the ground. Some support from other external partners have age and industry restrictions – this is something we will discuss at your 1-2-1. We can help you develop your business ideas further through basic business planning to help you kick started!  </a:t>
            </a:r>
            <a:br>
              <a:rPr lang="en-US" dirty="0">
                <a:cs typeface="+mn-lt"/>
              </a:rPr>
            </a:br>
            <a:br>
              <a:rPr lang="en-US" dirty="0">
                <a:cs typeface="+mn-lt"/>
              </a:rPr>
            </a:b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330ECDDC-C4B8-46C1-90F1-C4E16D215716}" type="slidenum">
              <a:rPr lang="en-GB" smtClean="0"/>
              <a:t>31</a:t>
            </a:fld>
            <a:endParaRPr lang="en-GB"/>
          </a:p>
        </p:txBody>
      </p:sp>
    </p:spTree>
    <p:extLst>
      <p:ext uri="{BB962C8B-B14F-4D97-AF65-F5344CB8AC3E}">
        <p14:creationId xmlns:p14="http://schemas.microsoft.com/office/powerpoint/2010/main" val="318664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F19203-AF04-49B0-96E0-8F18492DAD05}" type="slidenum">
              <a:rPr lang="en-GB" smtClean="0"/>
              <a:t>3</a:t>
            </a:fld>
            <a:endParaRPr lang="en-GB"/>
          </a:p>
        </p:txBody>
      </p:sp>
    </p:spTree>
    <p:extLst>
      <p:ext uri="{BB962C8B-B14F-4D97-AF65-F5344CB8AC3E}">
        <p14:creationId xmlns:p14="http://schemas.microsoft.com/office/powerpoint/2010/main" val="24760044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dirty="0"/>
          </a:p>
        </p:txBody>
      </p:sp>
      <p:sp>
        <p:nvSpPr>
          <p:cNvPr id="4" name="Slide Number Placeholder 3"/>
          <p:cNvSpPr>
            <a:spLocks noGrp="1"/>
          </p:cNvSpPr>
          <p:nvPr>
            <p:ph type="sldNum" sz="quarter" idx="5"/>
          </p:nvPr>
        </p:nvSpPr>
        <p:spPr/>
        <p:txBody>
          <a:bodyPr/>
          <a:lstStyle/>
          <a:p>
            <a:fld id="{DEE71273-038E-45C8-9384-CB5A05D079DE}" type="slidenum">
              <a:rPr lang="en-GB" smtClean="0"/>
              <a:t>32</a:t>
            </a:fld>
            <a:endParaRPr lang="en-GB"/>
          </a:p>
        </p:txBody>
      </p:sp>
    </p:spTree>
    <p:extLst>
      <p:ext uri="{BB962C8B-B14F-4D97-AF65-F5344CB8AC3E}">
        <p14:creationId xmlns:p14="http://schemas.microsoft.com/office/powerpoint/2010/main" val="1455009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dirty="0"/>
          </a:p>
        </p:txBody>
      </p:sp>
      <p:sp>
        <p:nvSpPr>
          <p:cNvPr id="4" name="Slide Number Placeholder 3"/>
          <p:cNvSpPr>
            <a:spLocks noGrp="1"/>
          </p:cNvSpPr>
          <p:nvPr>
            <p:ph type="sldNum" sz="quarter" idx="5"/>
          </p:nvPr>
        </p:nvSpPr>
        <p:spPr/>
        <p:txBody>
          <a:bodyPr/>
          <a:lstStyle/>
          <a:p>
            <a:fld id="{DEE71273-038E-45C8-9384-CB5A05D079DE}" type="slidenum">
              <a:rPr lang="en-GB" smtClean="0"/>
              <a:t>4</a:t>
            </a:fld>
            <a:endParaRPr lang="en-GB"/>
          </a:p>
        </p:txBody>
      </p:sp>
    </p:spTree>
    <p:extLst>
      <p:ext uri="{BB962C8B-B14F-4D97-AF65-F5344CB8AC3E}">
        <p14:creationId xmlns:p14="http://schemas.microsoft.com/office/powerpoint/2010/main" val="1057559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dirty="0"/>
          </a:p>
        </p:txBody>
      </p:sp>
      <p:sp>
        <p:nvSpPr>
          <p:cNvPr id="4" name="Slide Number Placeholder 3"/>
          <p:cNvSpPr>
            <a:spLocks noGrp="1"/>
          </p:cNvSpPr>
          <p:nvPr>
            <p:ph type="sldNum" sz="quarter" idx="5"/>
          </p:nvPr>
        </p:nvSpPr>
        <p:spPr/>
        <p:txBody>
          <a:bodyPr/>
          <a:lstStyle/>
          <a:p>
            <a:fld id="{DEE71273-038E-45C8-9384-CB5A05D079DE}" type="slidenum">
              <a:rPr lang="en-GB" smtClean="0"/>
              <a:t>5</a:t>
            </a:fld>
            <a:endParaRPr lang="en-GB"/>
          </a:p>
        </p:txBody>
      </p:sp>
    </p:spTree>
    <p:extLst>
      <p:ext uri="{BB962C8B-B14F-4D97-AF65-F5344CB8AC3E}">
        <p14:creationId xmlns:p14="http://schemas.microsoft.com/office/powerpoint/2010/main" val="1445043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dirty="0"/>
          </a:p>
        </p:txBody>
      </p:sp>
      <p:sp>
        <p:nvSpPr>
          <p:cNvPr id="4" name="Slide Number Placeholder 3"/>
          <p:cNvSpPr>
            <a:spLocks noGrp="1"/>
          </p:cNvSpPr>
          <p:nvPr>
            <p:ph type="sldNum" sz="quarter" idx="5"/>
          </p:nvPr>
        </p:nvSpPr>
        <p:spPr/>
        <p:txBody>
          <a:bodyPr/>
          <a:lstStyle/>
          <a:p>
            <a:fld id="{DEE71273-038E-45C8-9384-CB5A05D079DE}" type="slidenum">
              <a:rPr lang="en-GB" smtClean="0"/>
              <a:t>6</a:t>
            </a:fld>
            <a:endParaRPr lang="en-GB"/>
          </a:p>
        </p:txBody>
      </p:sp>
    </p:spTree>
    <p:extLst>
      <p:ext uri="{BB962C8B-B14F-4D97-AF65-F5344CB8AC3E}">
        <p14:creationId xmlns:p14="http://schemas.microsoft.com/office/powerpoint/2010/main" val="867824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dirty="0"/>
          </a:p>
        </p:txBody>
      </p:sp>
      <p:sp>
        <p:nvSpPr>
          <p:cNvPr id="4" name="Slide Number Placeholder 3"/>
          <p:cNvSpPr>
            <a:spLocks noGrp="1"/>
          </p:cNvSpPr>
          <p:nvPr>
            <p:ph type="sldNum" sz="quarter" idx="5"/>
          </p:nvPr>
        </p:nvSpPr>
        <p:spPr/>
        <p:txBody>
          <a:bodyPr/>
          <a:lstStyle/>
          <a:p>
            <a:fld id="{DEE71273-038E-45C8-9384-CB5A05D079DE}" type="slidenum">
              <a:rPr lang="en-GB" smtClean="0"/>
              <a:t>7</a:t>
            </a:fld>
            <a:endParaRPr lang="en-GB"/>
          </a:p>
        </p:txBody>
      </p:sp>
    </p:spTree>
    <p:extLst>
      <p:ext uri="{BB962C8B-B14F-4D97-AF65-F5344CB8AC3E}">
        <p14:creationId xmlns:p14="http://schemas.microsoft.com/office/powerpoint/2010/main" val="2696577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dirty="0"/>
          </a:p>
        </p:txBody>
      </p:sp>
      <p:sp>
        <p:nvSpPr>
          <p:cNvPr id="4" name="Slide Number Placeholder 3"/>
          <p:cNvSpPr>
            <a:spLocks noGrp="1"/>
          </p:cNvSpPr>
          <p:nvPr>
            <p:ph type="sldNum" sz="quarter" idx="5"/>
          </p:nvPr>
        </p:nvSpPr>
        <p:spPr/>
        <p:txBody>
          <a:bodyPr/>
          <a:lstStyle/>
          <a:p>
            <a:fld id="{DEE71273-038E-45C8-9384-CB5A05D079DE}" type="slidenum">
              <a:rPr lang="en-GB" smtClean="0"/>
              <a:t>8</a:t>
            </a:fld>
            <a:endParaRPr lang="en-GB"/>
          </a:p>
        </p:txBody>
      </p:sp>
    </p:spTree>
    <p:extLst>
      <p:ext uri="{BB962C8B-B14F-4D97-AF65-F5344CB8AC3E}">
        <p14:creationId xmlns:p14="http://schemas.microsoft.com/office/powerpoint/2010/main" val="3696139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u="sng"/>
              <a:t>Introduction to functions of Zoom/Teams </a:t>
            </a:r>
          </a:p>
          <a:p>
            <a:pPr marL="0" indent="0">
              <a:buNone/>
            </a:pPr>
            <a:r>
              <a:rPr lang="en-GB" b="0" u="none"/>
              <a:t>Chat function</a:t>
            </a:r>
          </a:p>
          <a:p>
            <a:pPr marL="0" indent="0">
              <a:buNone/>
            </a:pPr>
            <a:r>
              <a:rPr lang="en-GB" b="0" u="none"/>
              <a:t>Raising hands</a:t>
            </a:r>
          </a:p>
          <a:p>
            <a:pPr marL="0" indent="0">
              <a:buNone/>
            </a:pPr>
            <a:r>
              <a:rPr lang="en-GB" b="0" u="none"/>
              <a:t>Unmute/mute</a:t>
            </a:r>
          </a:p>
          <a:p>
            <a:endParaRPr lang="en-GB"/>
          </a:p>
        </p:txBody>
      </p:sp>
      <p:sp>
        <p:nvSpPr>
          <p:cNvPr id="4" name="Slide Number Placeholder 3"/>
          <p:cNvSpPr>
            <a:spLocks noGrp="1"/>
          </p:cNvSpPr>
          <p:nvPr>
            <p:ph type="sldNum" sz="quarter" idx="5"/>
          </p:nvPr>
        </p:nvSpPr>
        <p:spPr/>
        <p:txBody>
          <a:bodyPr/>
          <a:lstStyle/>
          <a:p>
            <a:fld id="{DEE71273-038E-45C8-9384-CB5A05D079DE}" type="slidenum">
              <a:rPr lang="en-GB" smtClean="0"/>
              <a:t>9</a:t>
            </a:fld>
            <a:endParaRPr lang="en-GB"/>
          </a:p>
        </p:txBody>
      </p:sp>
    </p:spTree>
    <p:extLst>
      <p:ext uri="{BB962C8B-B14F-4D97-AF65-F5344CB8AC3E}">
        <p14:creationId xmlns:p14="http://schemas.microsoft.com/office/powerpoint/2010/main" val="689697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796A7-0CAC-4B15-AD49-556E346427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3C1975C-633B-44D8-8019-FDB4FAAB51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E7BA400-4774-4FC1-81B7-8D39B8E77532}"/>
              </a:ext>
            </a:extLst>
          </p:cNvPr>
          <p:cNvSpPr>
            <a:spLocks noGrp="1"/>
          </p:cNvSpPr>
          <p:nvPr>
            <p:ph type="dt" sz="half" idx="10"/>
          </p:nvPr>
        </p:nvSpPr>
        <p:spPr/>
        <p:txBody>
          <a:bodyPr/>
          <a:lstStyle/>
          <a:p>
            <a:fld id="{3F1639C5-443A-4191-871F-FCA9DE52EC33}" type="datetimeFigureOut">
              <a:rPr lang="en-GB" smtClean="0"/>
              <a:t>16/03/2023</a:t>
            </a:fld>
            <a:endParaRPr lang="en-GB"/>
          </a:p>
        </p:txBody>
      </p:sp>
      <p:sp>
        <p:nvSpPr>
          <p:cNvPr id="5" name="Footer Placeholder 4">
            <a:extLst>
              <a:ext uri="{FF2B5EF4-FFF2-40B4-BE49-F238E27FC236}">
                <a16:creationId xmlns:a16="http://schemas.microsoft.com/office/drawing/2014/main" id="{5D8A13C5-54F6-4D36-9795-19DB1686A7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8E6694-D421-4A53-B505-6FA8FC1A3D59}"/>
              </a:ext>
            </a:extLst>
          </p:cNvPr>
          <p:cNvSpPr>
            <a:spLocks noGrp="1"/>
          </p:cNvSpPr>
          <p:nvPr>
            <p:ph type="sldNum" sz="quarter" idx="12"/>
          </p:nvPr>
        </p:nvSpPr>
        <p:spPr/>
        <p:txBody>
          <a:bodyPr/>
          <a:lstStyle/>
          <a:p>
            <a:fld id="{B8B8C839-7D05-4381-A255-3A01F7E41D18}" type="slidenum">
              <a:rPr lang="en-GB" smtClean="0"/>
              <a:t>‹#›</a:t>
            </a:fld>
            <a:endParaRPr lang="en-GB"/>
          </a:p>
        </p:txBody>
      </p:sp>
    </p:spTree>
    <p:extLst>
      <p:ext uri="{BB962C8B-B14F-4D97-AF65-F5344CB8AC3E}">
        <p14:creationId xmlns:p14="http://schemas.microsoft.com/office/powerpoint/2010/main" val="2272103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58527-F598-4327-BB08-9106C5E9E73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000C11-90EC-4C55-82CB-BC3652CAD9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F7D2C0-EE46-4A2D-A234-1BD398038E2B}"/>
              </a:ext>
            </a:extLst>
          </p:cNvPr>
          <p:cNvSpPr>
            <a:spLocks noGrp="1"/>
          </p:cNvSpPr>
          <p:nvPr>
            <p:ph type="dt" sz="half" idx="10"/>
          </p:nvPr>
        </p:nvSpPr>
        <p:spPr/>
        <p:txBody>
          <a:bodyPr/>
          <a:lstStyle/>
          <a:p>
            <a:fld id="{3F1639C5-443A-4191-871F-FCA9DE52EC33}" type="datetimeFigureOut">
              <a:rPr lang="en-GB" smtClean="0"/>
              <a:t>16/03/2023</a:t>
            </a:fld>
            <a:endParaRPr lang="en-GB"/>
          </a:p>
        </p:txBody>
      </p:sp>
      <p:sp>
        <p:nvSpPr>
          <p:cNvPr id="5" name="Footer Placeholder 4">
            <a:extLst>
              <a:ext uri="{FF2B5EF4-FFF2-40B4-BE49-F238E27FC236}">
                <a16:creationId xmlns:a16="http://schemas.microsoft.com/office/drawing/2014/main" id="{1696FC11-77FA-4E95-B73B-ABEBB0A541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D06BA1-A3D5-403D-941F-5E4A36241FA7}"/>
              </a:ext>
            </a:extLst>
          </p:cNvPr>
          <p:cNvSpPr>
            <a:spLocks noGrp="1"/>
          </p:cNvSpPr>
          <p:nvPr>
            <p:ph type="sldNum" sz="quarter" idx="12"/>
          </p:nvPr>
        </p:nvSpPr>
        <p:spPr/>
        <p:txBody>
          <a:bodyPr/>
          <a:lstStyle/>
          <a:p>
            <a:fld id="{B8B8C839-7D05-4381-A255-3A01F7E41D18}" type="slidenum">
              <a:rPr lang="en-GB" smtClean="0"/>
              <a:t>‹#›</a:t>
            </a:fld>
            <a:endParaRPr lang="en-GB"/>
          </a:p>
        </p:txBody>
      </p:sp>
    </p:spTree>
    <p:extLst>
      <p:ext uri="{BB962C8B-B14F-4D97-AF65-F5344CB8AC3E}">
        <p14:creationId xmlns:p14="http://schemas.microsoft.com/office/powerpoint/2010/main" val="2764256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163EBD-4A3F-4F9D-9B61-3F065421705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336472-A318-486A-85F0-86790F08DE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5B0E69-B422-48CC-8332-D053F0012B34}"/>
              </a:ext>
            </a:extLst>
          </p:cNvPr>
          <p:cNvSpPr>
            <a:spLocks noGrp="1"/>
          </p:cNvSpPr>
          <p:nvPr>
            <p:ph type="dt" sz="half" idx="10"/>
          </p:nvPr>
        </p:nvSpPr>
        <p:spPr/>
        <p:txBody>
          <a:bodyPr/>
          <a:lstStyle/>
          <a:p>
            <a:fld id="{3F1639C5-443A-4191-871F-FCA9DE52EC33}" type="datetimeFigureOut">
              <a:rPr lang="en-GB" smtClean="0"/>
              <a:t>16/03/2023</a:t>
            </a:fld>
            <a:endParaRPr lang="en-GB"/>
          </a:p>
        </p:txBody>
      </p:sp>
      <p:sp>
        <p:nvSpPr>
          <p:cNvPr id="5" name="Footer Placeholder 4">
            <a:extLst>
              <a:ext uri="{FF2B5EF4-FFF2-40B4-BE49-F238E27FC236}">
                <a16:creationId xmlns:a16="http://schemas.microsoft.com/office/drawing/2014/main" id="{C1317B28-4031-4F6C-9C50-083FEF2546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E46F2B-419F-4EFC-B60A-EF5950E8FDCE}"/>
              </a:ext>
            </a:extLst>
          </p:cNvPr>
          <p:cNvSpPr>
            <a:spLocks noGrp="1"/>
          </p:cNvSpPr>
          <p:nvPr>
            <p:ph type="sldNum" sz="quarter" idx="12"/>
          </p:nvPr>
        </p:nvSpPr>
        <p:spPr/>
        <p:txBody>
          <a:bodyPr/>
          <a:lstStyle/>
          <a:p>
            <a:fld id="{B8B8C839-7D05-4381-A255-3A01F7E41D18}" type="slidenum">
              <a:rPr lang="en-GB" smtClean="0"/>
              <a:t>‹#›</a:t>
            </a:fld>
            <a:endParaRPr lang="en-GB"/>
          </a:p>
        </p:txBody>
      </p:sp>
    </p:spTree>
    <p:extLst>
      <p:ext uri="{BB962C8B-B14F-4D97-AF65-F5344CB8AC3E}">
        <p14:creationId xmlns:p14="http://schemas.microsoft.com/office/powerpoint/2010/main" val="2407298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6B0EF-74B2-45A5-8841-BE84F109E45A}"/>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ctr">
              <a:defRPr sz="9600" b="1">
                <a:solidFill>
                  <a:srgbClr val="79B0E0"/>
                </a:solidFill>
                <a:latin typeface="Montserrat" panose="00000500000000000000" pitchFamily="2" charset="0"/>
              </a:defRPr>
            </a:lvl1pPr>
          </a:lstStyle>
          <a:p>
            <a:r>
              <a:rPr lang="en-US"/>
              <a:t>Session Title</a:t>
            </a:r>
            <a:endParaRPr lang="en-GB"/>
          </a:p>
        </p:txBody>
      </p:sp>
      <p:sp>
        <p:nvSpPr>
          <p:cNvPr id="4" name="Text Placeholder 3">
            <a:extLst>
              <a:ext uri="{FF2B5EF4-FFF2-40B4-BE49-F238E27FC236}">
                <a16:creationId xmlns:a16="http://schemas.microsoft.com/office/drawing/2014/main" id="{ECA1FEA6-B657-4D22-A244-367E58A79BB1}"/>
              </a:ext>
            </a:extLst>
          </p:cNvPr>
          <p:cNvSpPr>
            <a:spLocks noGrp="1"/>
          </p:cNvSpPr>
          <p:nvPr>
            <p:ph type="body" sz="quarter" idx="10"/>
          </p:nvPr>
        </p:nvSpPr>
        <p:spPr>
          <a:xfrm>
            <a:off x="1628774" y="3809999"/>
            <a:ext cx="5419725" cy="2800351"/>
          </a:xfrm>
        </p:spPr>
        <p:txBody>
          <a:bodyPr/>
          <a:lstStyle/>
          <a:p>
            <a:pPr lvl="0"/>
            <a:r>
              <a:rPr lang="en-US"/>
              <a:t>Click to edit Master text styles</a:t>
            </a:r>
          </a:p>
        </p:txBody>
      </p:sp>
    </p:spTree>
    <p:extLst>
      <p:ext uri="{BB962C8B-B14F-4D97-AF65-F5344CB8AC3E}">
        <p14:creationId xmlns:p14="http://schemas.microsoft.com/office/powerpoint/2010/main" val="407306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D9A80-F028-4429-B7A4-2CE3CCBB2E2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464F121-8D2C-465F-9064-8113B9602F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31BEEB-BB75-4108-85F2-E9ACE98C3DB0}"/>
              </a:ext>
            </a:extLst>
          </p:cNvPr>
          <p:cNvSpPr>
            <a:spLocks noGrp="1"/>
          </p:cNvSpPr>
          <p:nvPr>
            <p:ph type="dt" sz="half" idx="10"/>
          </p:nvPr>
        </p:nvSpPr>
        <p:spPr/>
        <p:txBody>
          <a:bodyPr/>
          <a:lstStyle/>
          <a:p>
            <a:fld id="{3F1639C5-443A-4191-871F-FCA9DE52EC33}" type="datetimeFigureOut">
              <a:rPr lang="en-GB" smtClean="0"/>
              <a:t>16/03/2023</a:t>
            </a:fld>
            <a:endParaRPr lang="en-GB"/>
          </a:p>
        </p:txBody>
      </p:sp>
      <p:sp>
        <p:nvSpPr>
          <p:cNvPr id="5" name="Footer Placeholder 4">
            <a:extLst>
              <a:ext uri="{FF2B5EF4-FFF2-40B4-BE49-F238E27FC236}">
                <a16:creationId xmlns:a16="http://schemas.microsoft.com/office/drawing/2014/main" id="{314D389F-B76E-437F-BAED-AED27FC7CF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07D7B3-8370-4724-BCEB-63F3D119CA38}"/>
              </a:ext>
            </a:extLst>
          </p:cNvPr>
          <p:cNvSpPr>
            <a:spLocks noGrp="1"/>
          </p:cNvSpPr>
          <p:nvPr>
            <p:ph type="sldNum" sz="quarter" idx="12"/>
          </p:nvPr>
        </p:nvSpPr>
        <p:spPr/>
        <p:txBody>
          <a:bodyPr/>
          <a:lstStyle/>
          <a:p>
            <a:fld id="{B8B8C839-7D05-4381-A255-3A01F7E41D18}" type="slidenum">
              <a:rPr lang="en-GB" smtClean="0"/>
              <a:t>‹#›</a:t>
            </a:fld>
            <a:endParaRPr lang="en-GB"/>
          </a:p>
        </p:txBody>
      </p:sp>
    </p:spTree>
    <p:extLst>
      <p:ext uri="{BB962C8B-B14F-4D97-AF65-F5344CB8AC3E}">
        <p14:creationId xmlns:p14="http://schemas.microsoft.com/office/powerpoint/2010/main" val="3561100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61381-366C-4FD0-A4E9-FE731B6386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3E429C6-7C37-496A-8019-FBDB03BB4C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32DFA1-9C4D-4A78-9155-AB3EF3B31F4C}"/>
              </a:ext>
            </a:extLst>
          </p:cNvPr>
          <p:cNvSpPr>
            <a:spLocks noGrp="1"/>
          </p:cNvSpPr>
          <p:nvPr>
            <p:ph type="dt" sz="half" idx="10"/>
          </p:nvPr>
        </p:nvSpPr>
        <p:spPr/>
        <p:txBody>
          <a:bodyPr/>
          <a:lstStyle/>
          <a:p>
            <a:fld id="{3F1639C5-443A-4191-871F-FCA9DE52EC33}" type="datetimeFigureOut">
              <a:rPr lang="en-GB" smtClean="0"/>
              <a:t>16/03/2023</a:t>
            </a:fld>
            <a:endParaRPr lang="en-GB"/>
          </a:p>
        </p:txBody>
      </p:sp>
      <p:sp>
        <p:nvSpPr>
          <p:cNvPr id="5" name="Footer Placeholder 4">
            <a:extLst>
              <a:ext uri="{FF2B5EF4-FFF2-40B4-BE49-F238E27FC236}">
                <a16:creationId xmlns:a16="http://schemas.microsoft.com/office/drawing/2014/main" id="{F59E439E-DCB8-4E9B-8C82-E3A2A59A8B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DD7291-771F-48C2-89D4-8D1CACC6BFCB}"/>
              </a:ext>
            </a:extLst>
          </p:cNvPr>
          <p:cNvSpPr>
            <a:spLocks noGrp="1"/>
          </p:cNvSpPr>
          <p:nvPr>
            <p:ph type="sldNum" sz="quarter" idx="12"/>
          </p:nvPr>
        </p:nvSpPr>
        <p:spPr/>
        <p:txBody>
          <a:bodyPr/>
          <a:lstStyle/>
          <a:p>
            <a:fld id="{B8B8C839-7D05-4381-A255-3A01F7E41D18}" type="slidenum">
              <a:rPr lang="en-GB" smtClean="0"/>
              <a:t>‹#›</a:t>
            </a:fld>
            <a:endParaRPr lang="en-GB"/>
          </a:p>
        </p:txBody>
      </p:sp>
    </p:spTree>
    <p:extLst>
      <p:ext uri="{BB962C8B-B14F-4D97-AF65-F5344CB8AC3E}">
        <p14:creationId xmlns:p14="http://schemas.microsoft.com/office/powerpoint/2010/main" val="2318566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776E1-500D-489D-94E4-3663B34662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1CE6380-CE83-493A-96C9-6A09D93E9E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1115D88-BA17-4789-BBA6-DE1ADF8FE9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4DD26D9-2941-46CA-85EC-AA6242597089}"/>
              </a:ext>
            </a:extLst>
          </p:cNvPr>
          <p:cNvSpPr>
            <a:spLocks noGrp="1"/>
          </p:cNvSpPr>
          <p:nvPr>
            <p:ph type="dt" sz="half" idx="10"/>
          </p:nvPr>
        </p:nvSpPr>
        <p:spPr/>
        <p:txBody>
          <a:bodyPr/>
          <a:lstStyle/>
          <a:p>
            <a:fld id="{3F1639C5-443A-4191-871F-FCA9DE52EC33}" type="datetimeFigureOut">
              <a:rPr lang="en-GB" smtClean="0"/>
              <a:t>16/03/2023</a:t>
            </a:fld>
            <a:endParaRPr lang="en-GB"/>
          </a:p>
        </p:txBody>
      </p:sp>
      <p:sp>
        <p:nvSpPr>
          <p:cNvPr id="6" name="Footer Placeholder 5">
            <a:extLst>
              <a:ext uri="{FF2B5EF4-FFF2-40B4-BE49-F238E27FC236}">
                <a16:creationId xmlns:a16="http://schemas.microsoft.com/office/drawing/2014/main" id="{E316B162-C491-49E7-8C33-592202BE50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B73E0F-7F8A-4259-9B2A-2C391471A833}"/>
              </a:ext>
            </a:extLst>
          </p:cNvPr>
          <p:cNvSpPr>
            <a:spLocks noGrp="1"/>
          </p:cNvSpPr>
          <p:nvPr>
            <p:ph type="sldNum" sz="quarter" idx="12"/>
          </p:nvPr>
        </p:nvSpPr>
        <p:spPr/>
        <p:txBody>
          <a:bodyPr/>
          <a:lstStyle/>
          <a:p>
            <a:fld id="{B8B8C839-7D05-4381-A255-3A01F7E41D18}" type="slidenum">
              <a:rPr lang="en-GB" smtClean="0"/>
              <a:t>‹#›</a:t>
            </a:fld>
            <a:endParaRPr lang="en-GB"/>
          </a:p>
        </p:txBody>
      </p:sp>
    </p:spTree>
    <p:extLst>
      <p:ext uri="{BB962C8B-B14F-4D97-AF65-F5344CB8AC3E}">
        <p14:creationId xmlns:p14="http://schemas.microsoft.com/office/powerpoint/2010/main" val="1841527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DFE50-BD30-4458-AA48-31EC973D7CF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78815B9-FE6F-4A44-9C6E-2A4A3C4DA5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9F00DF-01DD-44F2-AC19-38DAE88720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10051E6-7453-4C6F-8605-6BFF2F5784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2C89A0-8C60-4214-9673-750D3DF2F2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72AC027-A876-48E9-BA74-E99A6C2BE641}"/>
              </a:ext>
            </a:extLst>
          </p:cNvPr>
          <p:cNvSpPr>
            <a:spLocks noGrp="1"/>
          </p:cNvSpPr>
          <p:nvPr>
            <p:ph type="dt" sz="half" idx="10"/>
          </p:nvPr>
        </p:nvSpPr>
        <p:spPr/>
        <p:txBody>
          <a:bodyPr/>
          <a:lstStyle/>
          <a:p>
            <a:fld id="{3F1639C5-443A-4191-871F-FCA9DE52EC33}" type="datetimeFigureOut">
              <a:rPr lang="en-GB" smtClean="0"/>
              <a:t>16/03/2023</a:t>
            </a:fld>
            <a:endParaRPr lang="en-GB"/>
          </a:p>
        </p:txBody>
      </p:sp>
      <p:sp>
        <p:nvSpPr>
          <p:cNvPr id="8" name="Footer Placeholder 7">
            <a:extLst>
              <a:ext uri="{FF2B5EF4-FFF2-40B4-BE49-F238E27FC236}">
                <a16:creationId xmlns:a16="http://schemas.microsoft.com/office/drawing/2014/main" id="{883292C2-4AED-4172-BD6B-C8A88467303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E89CE16-BEA0-4020-B9EC-42027976759F}"/>
              </a:ext>
            </a:extLst>
          </p:cNvPr>
          <p:cNvSpPr>
            <a:spLocks noGrp="1"/>
          </p:cNvSpPr>
          <p:nvPr>
            <p:ph type="sldNum" sz="quarter" idx="12"/>
          </p:nvPr>
        </p:nvSpPr>
        <p:spPr/>
        <p:txBody>
          <a:bodyPr/>
          <a:lstStyle/>
          <a:p>
            <a:fld id="{B8B8C839-7D05-4381-A255-3A01F7E41D18}" type="slidenum">
              <a:rPr lang="en-GB" smtClean="0"/>
              <a:t>‹#›</a:t>
            </a:fld>
            <a:endParaRPr lang="en-GB"/>
          </a:p>
        </p:txBody>
      </p:sp>
    </p:spTree>
    <p:extLst>
      <p:ext uri="{BB962C8B-B14F-4D97-AF65-F5344CB8AC3E}">
        <p14:creationId xmlns:p14="http://schemas.microsoft.com/office/powerpoint/2010/main" val="2431721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D92FD-6C6E-49CB-BC32-DF231B8B0DD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D53969-EABC-4533-A765-B4C46AE9B8CC}"/>
              </a:ext>
            </a:extLst>
          </p:cNvPr>
          <p:cNvSpPr>
            <a:spLocks noGrp="1"/>
          </p:cNvSpPr>
          <p:nvPr>
            <p:ph type="dt" sz="half" idx="10"/>
          </p:nvPr>
        </p:nvSpPr>
        <p:spPr/>
        <p:txBody>
          <a:bodyPr/>
          <a:lstStyle/>
          <a:p>
            <a:fld id="{3F1639C5-443A-4191-871F-FCA9DE52EC33}" type="datetimeFigureOut">
              <a:rPr lang="en-GB" smtClean="0"/>
              <a:t>16/03/2023</a:t>
            </a:fld>
            <a:endParaRPr lang="en-GB"/>
          </a:p>
        </p:txBody>
      </p:sp>
      <p:sp>
        <p:nvSpPr>
          <p:cNvPr id="4" name="Footer Placeholder 3">
            <a:extLst>
              <a:ext uri="{FF2B5EF4-FFF2-40B4-BE49-F238E27FC236}">
                <a16:creationId xmlns:a16="http://schemas.microsoft.com/office/drawing/2014/main" id="{4E0AC433-1A11-4EED-9A79-E893EE89E5C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7A81317-5BCD-4568-8DB7-A82B0786D50C}"/>
              </a:ext>
            </a:extLst>
          </p:cNvPr>
          <p:cNvSpPr>
            <a:spLocks noGrp="1"/>
          </p:cNvSpPr>
          <p:nvPr>
            <p:ph type="sldNum" sz="quarter" idx="12"/>
          </p:nvPr>
        </p:nvSpPr>
        <p:spPr/>
        <p:txBody>
          <a:bodyPr/>
          <a:lstStyle/>
          <a:p>
            <a:fld id="{B8B8C839-7D05-4381-A255-3A01F7E41D18}" type="slidenum">
              <a:rPr lang="en-GB" smtClean="0"/>
              <a:t>‹#›</a:t>
            </a:fld>
            <a:endParaRPr lang="en-GB"/>
          </a:p>
        </p:txBody>
      </p:sp>
    </p:spTree>
    <p:extLst>
      <p:ext uri="{BB962C8B-B14F-4D97-AF65-F5344CB8AC3E}">
        <p14:creationId xmlns:p14="http://schemas.microsoft.com/office/powerpoint/2010/main" val="3876551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099D1B-D0F9-47FC-B85F-C1007643297E}"/>
              </a:ext>
            </a:extLst>
          </p:cNvPr>
          <p:cNvSpPr>
            <a:spLocks noGrp="1"/>
          </p:cNvSpPr>
          <p:nvPr>
            <p:ph type="dt" sz="half" idx="10"/>
          </p:nvPr>
        </p:nvSpPr>
        <p:spPr/>
        <p:txBody>
          <a:bodyPr/>
          <a:lstStyle/>
          <a:p>
            <a:fld id="{3F1639C5-443A-4191-871F-FCA9DE52EC33}" type="datetimeFigureOut">
              <a:rPr lang="en-GB" smtClean="0"/>
              <a:t>16/03/2023</a:t>
            </a:fld>
            <a:endParaRPr lang="en-GB"/>
          </a:p>
        </p:txBody>
      </p:sp>
      <p:sp>
        <p:nvSpPr>
          <p:cNvPr id="3" name="Footer Placeholder 2">
            <a:extLst>
              <a:ext uri="{FF2B5EF4-FFF2-40B4-BE49-F238E27FC236}">
                <a16:creationId xmlns:a16="http://schemas.microsoft.com/office/drawing/2014/main" id="{E329006D-402E-4F79-8EC1-372ABDAA63D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1D7D063-F8B5-42DB-A304-BBA45154034A}"/>
              </a:ext>
            </a:extLst>
          </p:cNvPr>
          <p:cNvSpPr>
            <a:spLocks noGrp="1"/>
          </p:cNvSpPr>
          <p:nvPr>
            <p:ph type="sldNum" sz="quarter" idx="12"/>
          </p:nvPr>
        </p:nvSpPr>
        <p:spPr/>
        <p:txBody>
          <a:bodyPr/>
          <a:lstStyle/>
          <a:p>
            <a:fld id="{B8B8C839-7D05-4381-A255-3A01F7E41D18}" type="slidenum">
              <a:rPr lang="en-GB" smtClean="0"/>
              <a:t>‹#›</a:t>
            </a:fld>
            <a:endParaRPr lang="en-GB"/>
          </a:p>
        </p:txBody>
      </p:sp>
    </p:spTree>
    <p:extLst>
      <p:ext uri="{BB962C8B-B14F-4D97-AF65-F5344CB8AC3E}">
        <p14:creationId xmlns:p14="http://schemas.microsoft.com/office/powerpoint/2010/main" val="843629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87132-37F9-4328-A534-D021BCAB0D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2134D87-8B77-40C8-9019-5359751BCE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C56D7A7-6E7B-40B6-B75B-A869DB0F16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7771C8-0B68-4BDB-A6CE-D2E266015717}"/>
              </a:ext>
            </a:extLst>
          </p:cNvPr>
          <p:cNvSpPr>
            <a:spLocks noGrp="1"/>
          </p:cNvSpPr>
          <p:nvPr>
            <p:ph type="dt" sz="half" idx="10"/>
          </p:nvPr>
        </p:nvSpPr>
        <p:spPr/>
        <p:txBody>
          <a:bodyPr/>
          <a:lstStyle/>
          <a:p>
            <a:fld id="{3F1639C5-443A-4191-871F-FCA9DE52EC33}" type="datetimeFigureOut">
              <a:rPr lang="en-GB" smtClean="0"/>
              <a:t>16/03/2023</a:t>
            </a:fld>
            <a:endParaRPr lang="en-GB"/>
          </a:p>
        </p:txBody>
      </p:sp>
      <p:sp>
        <p:nvSpPr>
          <p:cNvPr id="6" name="Footer Placeholder 5">
            <a:extLst>
              <a:ext uri="{FF2B5EF4-FFF2-40B4-BE49-F238E27FC236}">
                <a16:creationId xmlns:a16="http://schemas.microsoft.com/office/drawing/2014/main" id="{2396F01D-81FC-4CEE-A137-ECF2FB35BE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E3A7F5-D524-463C-8E8D-10A65724AF06}"/>
              </a:ext>
            </a:extLst>
          </p:cNvPr>
          <p:cNvSpPr>
            <a:spLocks noGrp="1"/>
          </p:cNvSpPr>
          <p:nvPr>
            <p:ph type="sldNum" sz="quarter" idx="12"/>
          </p:nvPr>
        </p:nvSpPr>
        <p:spPr/>
        <p:txBody>
          <a:bodyPr/>
          <a:lstStyle/>
          <a:p>
            <a:fld id="{B8B8C839-7D05-4381-A255-3A01F7E41D18}" type="slidenum">
              <a:rPr lang="en-GB" smtClean="0"/>
              <a:t>‹#›</a:t>
            </a:fld>
            <a:endParaRPr lang="en-GB"/>
          </a:p>
        </p:txBody>
      </p:sp>
    </p:spTree>
    <p:extLst>
      <p:ext uri="{BB962C8B-B14F-4D97-AF65-F5344CB8AC3E}">
        <p14:creationId xmlns:p14="http://schemas.microsoft.com/office/powerpoint/2010/main" val="1268141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FDB55-A941-4DAC-B9FC-DECCA197BE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EC49969-8BC3-4816-8693-86999BD5B4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09986E0-A15F-4B77-8D65-B1E5D3EA6B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04BD3A-2B47-4D2C-B2C9-775234B8D21F}"/>
              </a:ext>
            </a:extLst>
          </p:cNvPr>
          <p:cNvSpPr>
            <a:spLocks noGrp="1"/>
          </p:cNvSpPr>
          <p:nvPr>
            <p:ph type="dt" sz="half" idx="10"/>
          </p:nvPr>
        </p:nvSpPr>
        <p:spPr/>
        <p:txBody>
          <a:bodyPr/>
          <a:lstStyle/>
          <a:p>
            <a:fld id="{3F1639C5-443A-4191-871F-FCA9DE52EC33}" type="datetimeFigureOut">
              <a:rPr lang="en-GB" smtClean="0"/>
              <a:t>16/03/2023</a:t>
            </a:fld>
            <a:endParaRPr lang="en-GB"/>
          </a:p>
        </p:txBody>
      </p:sp>
      <p:sp>
        <p:nvSpPr>
          <p:cNvPr id="6" name="Footer Placeholder 5">
            <a:extLst>
              <a:ext uri="{FF2B5EF4-FFF2-40B4-BE49-F238E27FC236}">
                <a16:creationId xmlns:a16="http://schemas.microsoft.com/office/drawing/2014/main" id="{3AD90A33-569A-4B6D-87EE-E91C5E2E620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0E9B6F-B4F4-4A52-8340-3E48F37EAB7A}"/>
              </a:ext>
            </a:extLst>
          </p:cNvPr>
          <p:cNvSpPr>
            <a:spLocks noGrp="1"/>
          </p:cNvSpPr>
          <p:nvPr>
            <p:ph type="sldNum" sz="quarter" idx="12"/>
          </p:nvPr>
        </p:nvSpPr>
        <p:spPr/>
        <p:txBody>
          <a:bodyPr/>
          <a:lstStyle/>
          <a:p>
            <a:fld id="{B8B8C839-7D05-4381-A255-3A01F7E41D18}" type="slidenum">
              <a:rPr lang="en-GB" smtClean="0"/>
              <a:t>‹#›</a:t>
            </a:fld>
            <a:endParaRPr lang="en-GB"/>
          </a:p>
        </p:txBody>
      </p:sp>
    </p:spTree>
    <p:extLst>
      <p:ext uri="{BB962C8B-B14F-4D97-AF65-F5344CB8AC3E}">
        <p14:creationId xmlns:p14="http://schemas.microsoft.com/office/powerpoint/2010/main" val="2422977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AF488D-E53E-4F15-836C-ADB03A008A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CCE6EE-5E4E-43F1-A8A9-D70213197C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03B5A2-1BF5-4F48-951F-B808FB66D2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1639C5-443A-4191-871F-FCA9DE52EC33}" type="datetimeFigureOut">
              <a:rPr lang="en-GB" smtClean="0"/>
              <a:t>16/03/2023</a:t>
            </a:fld>
            <a:endParaRPr lang="en-GB"/>
          </a:p>
        </p:txBody>
      </p:sp>
      <p:sp>
        <p:nvSpPr>
          <p:cNvPr id="5" name="Footer Placeholder 4">
            <a:extLst>
              <a:ext uri="{FF2B5EF4-FFF2-40B4-BE49-F238E27FC236}">
                <a16:creationId xmlns:a16="http://schemas.microsoft.com/office/drawing/2014/main" id="{E7113A2B-7E0A-440F-872C-8AB4227B1D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9B2BC6F-2138-4439-ACD8-9ABE0DF2C8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8C839-7D05-4381-A255-3A01F7E41D18}" type="slidenum">
              <a:rPr lang="en-GB" smtClean="0"/>
              <a:t>‹#›</a:t>
            </a:fld>
            <a:endParaRPr lang="en-GB"/>
          </a:p>
        </p:txBody>
      </p:sp>
    </p:spTree>
    <p:extLst>
      <p:ext uri="{BB962C8B-B14F-4D97-AF65-F5344CB8AC3E}">
        <p14:creationId xmlns:p14="http://schemas.microsoft.com/office/powerpoint/2010/main" val="4134006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3.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ideo" Target="https://www.youtube.com/embed/pcSP1r9eCWw?feature=oembed" TargetMode="Externa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video" Target="https://www.youtube.com/embed/nom9bzrjOpQ?feature=oembed"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ideo" Target="https://www.youtube.com/embed/XjJQBjWYDTs?feature=oembed" TargetMode="Externa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ideo" Target="https://www.youtube.com/embed/_4CCkUVXHBQ?feature=oembed" TargetMode="External"/><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ideo" Target="https://www.youtube.com/embed/IpM_faC36mA?feature=oembed" TargetMode="External"/><Relationship Id="rId4" Type="http://schemas.openxmlformats.org/officeDocument/2006/relationships/image" Target="../media/image50.jpeg"/></Relationships>
</file>

<file path=ppt/slides/_rels/slide31.xml.rels><?xml version="1.0" encoding="UTF-8" standalone="yes"?>
<Relationships xmlns="http://schemas.openxmlformats.org/package/2006/relationships"><Relationship Id="rId8" Type="http://schemas.openxmlformats.org/officeDocument/2006/relationships/hyperlink" Target="https://www.linkedin.com/in/morvenmccoll/" TargetMode="External"/><Relationship Id="rId3" Type="http://schemas.openxmlformats.org/officeDocument/2006/relationships/image" Target="../media/image51.jpeg"/><Relationship Id="rId7" Type="http://schemas.openxmlformats.org/officeDocument/2006/relationships/hyperlink" Target="https://mobile.twitter.com/morven_mccoll" TargetMode="External"/><Relationship Id="rId12"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mailto:Morven.McColl@yes.org.uk" TargetMode="External"/><Relationship Id="rId11" Type="http://schemas.openxmlformats.org/officeDocument/2006/relationships/image" Target="../media/image44.png"/><Relationship Id="rId5" Type="http://schemas.openxmlformats.org/officeDocument/2006/relationships/image" Target="../media/image53.svg"/><Relationship Id="rId10" Type="http://schemas.openxmlformats.org/officeDocument/2006/relationships/image" Target="../media/image55.svg"/><Relationship Id="rId4" Type="http://schemas.openxmlformats.org/officeDocument/2006/relationships/image" Target="../media/image52.png"/><Relationship Id="rId9" Type="http://schemas.openxmlformats.org/officeDocument/2006/relationships/image" Target="../media/image54.png"/></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AB68F-6221-44E6-B2F4-C17E09DED0FA}"/>
              </a:ext>
            </a:extLst>
          </p:cNvPr>
          <p:cNvSpPr>
            <a:spLocks noGrp="1"/>
          </p:cNvSpPr>
          <p:nvPr>
            <p:ph type="ctrTitle"/>
          </p:nvPr>
        </p:nvSpPr>
        <p:spPr>
          <a:xfrm>
            <a:off x="1524000" y="2392247"/>
            <a:ext cx="9144000" cy="1191491"/>
          </a:xfrm>
        </p:spPr>
        <p:txBody>
          <a:bodyPr>
            <a:normAutofit/>
          </a:bodyPr>
          <a:lstStyle/>
          <a:p>
            <a:r>
              <a:rPr lang="en-GB" sz="6000" b="1" dirty="0">
                <a:solidFill>
                  <a:srgbClr val="677B91"/>
                </a:solidFill>
                <a:latin typeface="Montserrat" panose="00000500000000000000"/>
              </a:rPr>
              <a:t>Women Into STEM </a:t>
            </a:r>
          </a:p>
        </p:txBody>
      </p:sp>
      <p:pic>
        <p:nvPicPr>
          <p:cNvPr id="4" name="Picture 3">
            <a:extLst>
              <a:ext uri="{FF2B5EF4-FFF2-40B4-BE49-F238E27FC236}">
                <a16:creationId xmlns:a16="http://schemas.microsoft.com/office/drawing/2014/main" id="{654AA09A-4B71-4860-86ED-CFE6BA1EB5D8}"/>
              </a:ext>
            </a:extLst>
          </p:cNvPr>
          <p:cNvPicPr>
            <a:picLocks noChangeAspect="1"/>
          </p:cNvPicPr>
          <p:nvPr/>
        </p:nvPicPr>
        <p:blipFill>
          <a:blip r:embed="rId4"/>
          <a:stretch>
            <a:fillRect/>
          </a:stretch>
        </p:blipFill>
        <p:spPr>
          <a:xfrm>
            <a:off x="5321074" y="747313"/>
            <a:ext cx="1549852" cy="1670306"/>
          </a:xfrm>
          <a:prstGeom prst="rect">
            <a:avLst/>
          </a:prstGeom>
        </p:spPr>
      </p:pic>
      <p:pic>
        <p:nvPicPr>
          <p:cNvPr id="5" name="Picture 4">
            <a:extLst>
              <a:ext uri="{FF2B5EF4-FFF2-40B4-BE49-F238E27FC236}">
                <a16:creationId xmlns:a16="http://schemas.microsoft.com/office/drawing/2014/main" id="{EABB3E1E-C181-4299-8623-4D5EF1CC5E5C}"/>
              </a:ext>
            </a:extLst>
          </p:cNvPr>
          <p:cNvPicPr>
            <a:picLocks noChangeAspect="1"/>
          </p:cNvPicPr>
          <p:nvPr/>
        </p:nvPicPr>
        <p:blipFill>
          <a:blip r:embed="rId5"/>
          <a:stretch>
            <a:fillRect/>
          </a:stretch>
        </p:blipFill>
        <p:spPr>
          <a:xfrm>
            <a:off x="2679889" y="4062553"/>
            <a:ext cx="6832221" cy="1191491"/>
          </a:xfrm>
          <a:prstGeom prst="rect">
            <a:avLst/>
          </a:prstGeom>
        </p:spPr>
      </p:pic>
    </p:spTree>
    <p:extLst>
      <p:ext uri="{BB962C8B-B14F-4D97-AF65-F5344CB8AC3E}">
        <p14:creationId xmlns:p14="http://schemas.microsoft.com/office/powerpoint/2010/main" val="739120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ADD3-B01B-48DB-9B98-E1F2DE856FF0}"/>
              </a:ext>
            </a:extLst>
          </p:cNvPr>
          <p:cNvSpPr>
            <a:spLocks noGrp="1"/>
          </p:cNvSpPr>
          <p:nvPr>
            <p:ph type="title"/>
          </p:nvPr>
        </p:nvSpPr>
        <p:spPr>
          <a:xfrm>
            <a:off x="2127234" y="389838"/>
            <a:ext cx="7937532" cy="1325563"/>
          </a:xfrm>
        </p:spPr>
        <p:txBody>
          <a:bodyPr>
            <a:normAutofit/>
          </a:bodyPr>
          <a:lstStyle/>
          <a:p>
            <a:pPr algn="ctr"/>
            <a:r>
              <a:rPr lang="en-GB" b="1">
                <a:latin typeface="Montserrat" panose="00000500000000000000"/>
              </a:rPr>
              <a:t>Today’s Session</a:t>
            </a:r>
          </a:p>
        </p:txBody>
      </p:sp>
      <p:graphicFrame>
        <p:nvGraphicFramePr>
          <p:cNvPr id="4" name="Table 4">
            <a:extLst>
              <a:ext uri="{FF2B5EF4-FFF2-40B4-BE49-F238E27FC236}">
                <a16:creationId xmlns:a16="http://schemas.microsoft.com/office/drawing/2014/main" id="{EE107721-63CA-4618-9380-70D1B36153FF}"/>
              </a:ext>
            </a:extLst>
          </p:cNvPr>
          <p:cNvGraphicFramePr>
            <a:graphicFrameLocks noGrp="1"/>
          </p:cNvGraphicFramePr>
          <p:nvPr/>
        </p:nvGraphicFramePr>
        <p:xfrm>
          <a:off x="2741614" y="2011923"/>
          <a:ext cx="6478586" cy="3444562"/>
        </p:xfrm>
        <a:graphic>
          <a:graphicData uri="http://schemas.openxmlformats.org/drawingml/2006/table">
            <a:tbl>
              <a:tblPr firstRow="1" bandRow="1">
                <a:tableStyleId>{5940675A-B579-460E-94D1-54222C63F5DA}</a:tableStyleId>
              </a:tblPr>
              <a:tblGrid>
                <a:gridCol w="1906218">
                  <a:extLst>
                    <a:ext uri="{9D8B030D-6E8A-4147-A177-3AD203B41FA5}">
                      <a16:colId xmlns:a16="http://schemas.microsoft.com/office/drawing/2014/main" val="161554585"/>
                    </a:ext>
                  </a:extLst>
                </a:gridCol>
                <a:gridCol w="4572368">
                  <a:extLst>
                    <a:ext uri="{9D8B030D-6E8A-4147-A177-3AD203B41FA5}">
                      <a16:colId xmlns:a16="http://schemas.microsoft.com/office/drawing/2014/main" val="2646161452"/>
                    </a:ext>
                  </a:extLst>
                </a:gridCol>
              </a:tblGrid>
              <a:tr h="1722281">
                <a:tc>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a:p>
                    <a:p>
                      <a:endParaRPr lang="en-GB"/>
                    </a:p>
                    <a:p>
                      <a:r>
                        <a:rPr lang="en-GB" sz="2000" b="1">
                          <a:latin typeface="Montserrat" panose="00000500000000000000"/>
                        </a:rPr>
                        <a:t>We will take up to 55 minutes.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69836357"/>
                  </a:ext>
                </a:extLst>
              </a:tr>
              <a:tr h="1722281">
                <a:tc>
                  <a:txBody>
                    <a:bodyPr/>
                    <a:lstStyle/>
                    <a:p>
                      <a:endParaRPr lang="en-GB" b="1">
                        <a:latin typeface="Montserrat" panose="0000050000000000000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b="1" dirty="0">
                        <a:latin typeface="Montserrat" panose="00000500000000000000"/>
                      </a:endParaRPr>
                    </a:p>
                    <a:p>
                      <a:endParaRPr lang="en-GB" b="1" dirty="0">
                        <a:latin typeface="Montserrat" panose="00000500000000000000"/>
                      </a:endParaRPr>
                    </a:p>
                    <a:p>
                      <a:r>
                        <a:rPr lang="en-GB" sz="2000" b="1" dirty="0">
                          <a:latin typeface="Montserrat" panose="00000500000000000000"/>
                        </a:rPr>
                        <a:t>You will need a pen and paper and </a:t>
                      </a:r>
                      <a:br>
                        <a:rPr lang="en-GB" sz="2000" b="1" dirty="0">
                          <a:latin typeface="Montserrat" panose="00000500000000000000"/>
                        </a:rPr>
                      </a:br>
                      <a:r>
                        <a:rPr lang="en-GB" sz="2000" b="1" dirty="0">
                          <a:latin typeface="Montserrat" panose="00000500000000000000"/>
                        </a:rPr>
                        <a:t>access to a search engine.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75642681"/>
                  </a:ext>
                </a:extLst>
              </a:tr>
            </a:tbl>
          </a:graphicData>
        </a:graphic>
      </p:graphicFrame>
      <p:pic>
        <p:nvPicPr>
          <p:cNvPr id="8" name="Picture 7">
            <a:extLst>
              <a:ext uri="{FF2B5EF4-FFF2-40B4-BE49-F238E27FC236}">
                <a16:creationId xmlns:a16="http://schemas.microsoft.com/office/drawing/2014/main" id="{6EF1B034-2AD1-4F6C-8BD3-27737D1697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7234" y="1851948"/>
            <a:ext cx="3255271" cy="1831852"/>
          </a:xfrm>
          <a:prstGeom prst="rect">
            <a:avLst/>
          </a:prstGeom>
        </p:spPr>
      </p:pic>
      <p:pic>
        <p:nvPicPr>
          <p:cNvPr id="10" name="Picture 9" descr="Icon&#10;&#10;Description automatically generated">
            <a:extLst>
              <a:ext uri="{FF2B5EF4-FFF2-40B4-BE49-F238E27FC236}">
                <a16:creationId xmlns:a16="http://schemas.microsoft.com/office/drawing/2014/main" id="{5BA29DC4-2BF5-4335-969B-C34FE42A37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7261" y="3784608"/>
            <a:ext cx="2735215" cy="1539199"/>
          </a:xfrm>
          <a:prstGeom prst="rect">
            <a:avLst/>
          </a:prstGeom>
        </p:spPr>
      </p:pic>
    </p:spTree>
    <p:extLst>
      <p:ext uri="{BB962C8B-B14F-4D97-AF65-F5344CB8AC3E}">
        <p14:creationId xmlns:p14="http://schemas.microsoft.com/office/powerpoint/2010/main" val="308884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ADD3-B01B-48DB-9B98-E1F2DE856FF0}"/>
              </a:ext>
            </a:extLst>
          </p:cNvPr>
          <p:cNvSpPr>
            <a:spLocks noGrp="1"/>
          </p:cNvSpPr>
          <p:nvPr>
            <p:ph type="title"/>
          </p:nvPr>
        </p:nvSpPr>
        <p:spPr>
          <a:xfrm>
            <a:off x="2417027" y="278628"/>
            <a:ext cx="6307873" cy="1325563"/>
          </a:xfrm>
        </p:spPr>
        <p:txBody>
          <a:bodyPr>
            <a:noAutofit/>
          </a:bodyPr>
          <a:lstStyle/>
          <a:p>
            <a:pPr algn="ctr"/>
            <a:r>
              <a:rPr lang="en-GB" b="1">
                <a:solidFill>
                  <a:schemeClr val="tx1"/>
                </a:solidFill>
                <a:latin typeface="Montserrat" panose="00000500000000000000"/>
              </a:rPr>
              <a:t>Learning Objectives</a:t>
            </a:r>
          </a:p>
        </p:txBody>
      </p:sp>
      <p:sp>
        <p:nvSpPr>
          <p:cNvPr id="3" name="Content Placeholder 2">
            <a:extLst>
              <a:ext uri="{FF2B5EF4-FFF2-40B4-BE49-F238E27FC236}">
                <a16:creationId xmlns:a16="http://schemas.microsoft.com/office/drawing/2014/main" id="{3634D0F0-CD4D-4622-8D8C-E45C89696199}"/>
              </a:ext>
            </a:extLst>
          </p:cNvPr>
          <p:cNvSpPr>
            <a:spLocks noGrp="1"/>
          </p:cNvSpPr>
          <p:nvPr>
            <p:ph idx="1"/>
          </p:nvPr>
        </p:nvSpPr>
        <p:spPr/>
        <p:txBody>
          <a:bodyPr>
            <a:normAutofit/>
          </a:bodyPr>
          <a:lstStyle/>
          <a:p>
            <a:r>
              <a:rPr lang="en-GB" sz="2000" dirty="0">
                <a:latin typeface="Montserrat" panose="00000500000000000000"/>
              </a:rPr>
              <a:t>You will understand the fundamentals of </a:t>
            </a:r>
            <a:r>
              <a:rPr lang="en-GB" sz="2000" b="1" dirty="0">
                <a:latin typeface="Montserrat" panose="00000500000000000000"/>
              </a:rPr>
              <a:t>Marketing</a:t>
            </a:r>
            <a:r>
              <a:rPr lang="en-GB" sz="2000" dirty="0">
                <a:latin typeface="Montserrat" panose="00000500000000000000"/>
              </a:rPr>
              <a:t>.</a:t>
            </a:r>
          </a:p>
          <a:p>
            <a:endParaRPr lang="en-GB" sz="2000" dirty="0">
              <a:latin typeface="Montserrat" panose="00000500000000000000"/>
            </a:endParaRPr>
          </a:p>
          <a:p>
            <a:r>
              <a:rPr lang="en-GB" sz="2000" dirty="0">
                <a:latin typeface="Montserrat" panose="00000500000000000000"/>
              </a:rPr>
              <a:t>You will be able to understand the difference between </a:t>
            </a:r>
            <a:r>
              <a:rPr lang="en-GB" sz="2000" b="1" dirty="0">
                <a:latin typeface="Montserrat" panose="00000500000000000000"/>
              </a:rPr>
              <a:t>Traditional Marketing </a:t>
            </a:r>
            <a:r>
              <a:rPr lang="en-GB" sz="2000" dirty="0">
                <a:latin typeface="Montserrat" panose="00000500000000000000"/>
              </a:rPr>
              <a:t>and </a:t>
            </a:r>
            <a:r>
              <a:rPr lang="en-GB" sz="2000" b="1" dirty="0">
                <a:latin typeface="Montserrat" panose="00000500000000000000"/>
              </a:rPr>
              <a:t>Digital Marketing </a:t>
            </a:r>
            <a:r>
              <a:rPr lang="en-GB" sz="2000" dirty="0">
                <a:latin typeface="Montserrat" panose="00000500000000000000"/>
              </a:rPr>
              <a:t>methods. </a:t>
            </a:r>
          </a:p>
          <a:p>
            <a:endParaRPr lang="en-GB" sz="2000" dirty="0">
              <a:latin typeface="Montserrat" panose="00000500000000000000"/>
            </a:endParaRPr>
          </a:p>
          <a:p>
            <a:r>
              <a:rPr lang="en-GB" sz="2000" dirty="0">
                <a:latin typeface="Montserrat" panose="00000500000000000000"/>
              </a:rPr>
              <a:t>You will be able to understand what </a:t>
            </a:r>
            <a:r>
              <a:rPr lang="en-GB" sz="2000" b="1" dirty="0">
                <a:latin typeface="Montserrat" panose="00000500000000000000"/>
              </a:rPr>
              <a:t>Channels</a:t>
            </a:r>
            <a:r>
              <a:rPr lang="en-GB" sz="2000" dirty="0">
                <a:latin typeface="Montserrat" panose="00000500000000000000"/>
              </a:rPr>
              <a:t> you can use to reach your customer.</a:t>
            </a:r>
          </a:p>
        </p:txBody>
      </p:sp>
      <p:pic>
        <p:nvPicPr>
          <p:cNvPr id="5" name="Picture 4">
            <a:extLst>
              <a:ext uri="{FF2B5EF4-FFF2-40B4-BE49-F238E27FC236}">
                <a16:creationId xmlns:a16="http://schemas.microsoft.com/office/drawing/2014/main" id="{DFA30B5B-8389-4A0E-AC07-29F5A098B4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5077" y="3625182"/>
            <a:ext cx="3255271" cy="1831852"/>
          </a:xfrm>
          <a:prstGeom prst="rect">
            <a:avLst/>
          </a:prstGeom>
        </p:spPr>
      </p:pic>
    </p:spTree>
    <p:extLst>
      <p:ext uri="{BB962C8B-B14F-4D97-AF65-F5344CB8AC3E}">
        <p14:creationId xmlns:p14="http://schemas.microsoft.com/office/powerpoint/2010/main" val="2092199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32603-A4DE-4C7E-86E6-591734802905}"/>
              </a:ext>
            </a:extLst>
          </p:cNvPr>
          <p:cNvSpPr>
            <a:spLocks noGrp="1"/>
          </p:cNvSpPr>
          <p:nvPr>
            <p:ph type="title"/>
          </p:nvPr>
        </p:nvSpPr>
        <p:spPr/>
        <p:txBody>
          <a:bodyPr/>
          <a:lstStyle/>
          <a:p>
            <a:pPr algn="ctr"/>
            <a:r>
              <a:rPr lang="en-GB" b="1">
                <a:solidFill>
                  <a:schemeClr val="tx1"/>
                </a:solidFill>
                <a:latin typeface="Montserrat" panose="00000500000000000000"/>
              </a:rPr>
              <a:t>What is Marketing?</a:t>
            </a:r>
          </a:p>
        </p:txBody>
      </p:sp>
      <p:sp>
        <p:nvSpPr>
          <p:cNvPr id="3" name="Content Placeholder 2">
            <a:extLst>
              <a:ext uri="{FF2B5EF4-FFF2-40B4-BE49-F238E27FC236}">
                <a16:creationId xmlns:a16="http://schemas.microsoft.com/office/drawing/2014/main" id="{D5536824-DD68-44AA-B6F7-AC716DC8E280}"/>
              </a:ext>
            </a:extLst>
          </p:cNvPr>
          <p:cNvSpPr>
            <a:spLocks noGrp="1"/>
          </p:cNvSpPr>
          <p:nvPr>
            <p:ph idx="1"/>
          </p:nvPr>
        </p:nvSpPr>
        <p:spPr/>
        <p:txBody>
          <a:bodyPr vert="horz" lIns="91440" tIns="45720" rIns="91440" bIns="45720" rtlCol="0" anchor="t">
            <a:normAutofit/>
          </a:bodyPr>
          <a:lstStyle/>
          <a:p>
            <a:pPr marL="0" lvl="0" indent="0">
              <a:lnSpc>
                <a:spcPct val="100000"/>
              </a:lnSpc>
              <a:spcBef>
                <a:spcPts val="0"/>
              </a:spcBef>
              <a:buNone/>
              <a:defRPr/>
            </a:pPr>
            <a:r>
              <a:rPr lang="en-GB" sz="2000" dirty="0">
                <a:latin typeface="Montserrat" panose="00000500000000000000"/>
              </a:rPr>
              <a:t>The process or activities which promote and sell business products or services.</a:t>
            </a:r>
          </a:p>
          <a:p>
            <a:pPr marL="0" indent="0">
              <a:buNone/>
            </a:pPr>
            <a:endParaRPr lang="en-GB" sz="2000" dirty="0">
              <a:latin typeface="Montserrat" panose="00000500000000000000"/>
            </a:endParaRPr>
          </a:p>
          <a:p>
            <a:pPr marL="0" indent="0">
              <a:buNone/>
            </a:pPr>
            <a:r>
              <a:rPr lang="en-GB" sz="2000" dirty="0">
                <a:latin typeface="Montserrat" panose="00000500000000000000"/>
              </a:rPr>
              <a:t>It’s about how to build and grow your business and knowing your customer and understanding exactly where, how and when to engage with your customers.</a:t>
            </a:r>
          </a:p>
          <a:p>
            <a:pPr>
              <a:buNone/>
            </a:pPr>
            <a:endParaRPr lang="en-GB" sz="2000" dirty="0">
              <a:latin typeface="Montserrat" panose="00000500000000000000"/>
              <a:ea typeface="+mn-lt"/>
              <a:cs typeface="+mn-lt"/>
            </a:endParaRPr>
          </a:p>
          <a:p>
            <a:pPr marL="0" indent="0">
              <a:buNone/>
            </a:pPr>
            <a:r>
              <a:rPr lang="en-GB" sz="2000" dirty="0">
                <a:latin typeface="Montserrat" panose="00000500000000000000"/>
                <a:ea typeface="+mn-lt"/>
                <a:cs typeface="+mn-lt"/>
              </a:rPr>
              <a:t>All of the activities, platforms and tools we use in marketing come together to create a Marketing Strategy, usually documented in a Marketing Plan.</a:t>
            </a:r>
            <a:endParaRPr lang="en-GB" sz="2000" dirty="0">
              <a:latin typeface="Montserrat" panose="00000500000000000000"/>
              <a:cs typeface="Calibri"/>
            </a:endParaRPr>
          </a:p>
          <a:p>
            <a:endParaRPr lang="en-GB" dirty="0"/>
          </a:p>
          <a:p>
            <a:pPr marL="0" indent="0">
              <a:buNone/>
            </a:pPr>
            <a:endParaRPr lang="en-GB" dirty="0"/>
          </a:p>
        </p:txBody>
      </p:sp>
      <p:pic>
        <p:nvPicPr>
          <p:cNvPr id="5" name="Picture 4" descr="Icon&#10;&#10;Description automatically generated">
            <a:extLst>
              <a:ext uri="{FF2B5EF4-FFF2-40B4-BE49-F238E27FC236}">
                <a16:creationId xmlns:a16="http://schemas.microsoft.com/office/drawing/2014/main" id="{9B328C1C-A96B-4D26-AB8D-14B46A8BC6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2407" y="4396710"/>
            <a:ext cx="2419505" cy="1361538"/>
          </a:xfrm>
          <a:prstGeom prst="rect">
            <a:avLst/>
          </a:prstGeom>
        </p:spPr>
      </p:pic>
    </p:spTree>
    <p:extLst>
      <p:ext uri="{BB962C8B-B14F-4D97-AF65-F5344CB8AC3E}">
        <p14:creationId xmlns:p14="http://schemas.microsoft.com/office/powerpoint/2010/main" val="146732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ADE50-266C-47E3-AEE4-D8B2A12265F6}"/>
              </a:ext>
            </a:extLst>
          </p:cNvPr>
          <p:cNvSpPr>
            <a:spLocks noGrp="1"/>
          </p:cNvSpPr>
          <p:nvPr>
            <p:ph type="title"/>
          </p:nvPr>
        </p:nvSpPr>
        <p:spPr/>
        <p:txBody>
          <a:bodyPr>
            <a:normAutofit/>
          </a:bodyPr>
          <a:lstStyle/>
          <a:p>
            <a:r>
              <a:rPr lang="en-GB" sz="4000" b="1">
                <a:latin typeface="Montserrat" panose="00000500000000000000"/>
              </a:rPr>
              <a:t>Why do we need Marketing?</a:t>
            </a:r>
          </a:p>
        </p:txBody>
      </p:sp>
      <p:sp>
        <p:nvSpPr>
          <p:cNvPr id="3" name="Content Placeholder 2">
            <a:extLst>
              <a:ext uri="{FF2B5EF4-FFF2-40B4-BE49-F238E27FC236}">
                <a16:creationId xmlns:a16="http://schemas.microsoft.com/office/drawing/2014/main" id="{F3D9DC11-AAA1-4AA6-A558-2403FD4DE74B}"/>
              </a:ext>
            </a:extLst>
          </p:cNvPr>
          <p:cNvSpPr>
            <a:spLocks noGrp="1"/>
          </p:cNvSpPr>
          <p:nvPr>
            <p:ph idx="1"/>
          </p:nvPr>
        </p:nvSpPr>
        <p:spPr>
          <a:xfrm>
            <a:off x="1473200" y="2173888"/>
            <a:ext cx="8089900" cy="3018224"/>
          </a:xfrm>
        </p:spPr>
        <p:txBody>
          <a:bodyPr numCol="2">
            <a:normAutofit fontScale="92500" lnSpcReduction="10000"/>
          </a:bodyPr>
          <a:lstStyle/>
          <a:p>
            <a:r>
              <a:rPr lang="en-GB" sz="2200" dirty="0">
                <a:latin typeface="Montserrat" panose="00000500000000000000"/>
              </a:rPr>
              <a:t>Growth</a:t>
            </a:r>
          </a:p>
          <a:p>
            <a:endParaRPr lang="en-GB" sz="2200" dirty="0">
              <a:latin typeface="Montserrat" panose="00000500000000000000"/>
            </a:endParaRPr>
          </a:p>
          <a:p>
            <a:r>
              <a:rPr lang="en-GB" sz="2200" dirty="0">
                <a:latin typeface="Montserrat" panose="00000500000000000000"/>
              </a:rPr>
              <a:t>Sustainability</a:t>
            </a:r>
          </a:p>
          <a:p>
            <a:endParaRPr lang="en-GB" sz="2200" dirty="0">
              <a:latin typeface="Montserrat" panose="00000500000000000000"/>
            </a:endParaRPr>
          </a:p>
          <a:p>
            <a:r>
              <a:rPr lang="en-GB" sz="2200" dirty="0">
                <a:latin typeface="Montserrat" panose="00000500000000000000"/>
              </a:rPr>
              <a:t>Profitability</a:t>
            </a:r>
          </a:p>
          <a:p>
            <a:endParaRPr lang="en-GB" sz="2200" dirty="0">
              <a:latin typeface="Montserrat" panose="00000500000000000000"/>
            </a:endParaRPr>
          </a:p>
          <a:p>
            <a:r>
              <a:rPr lang="en-GB" sz="2200" b="1" dirty="0">
                <a:latin typeface="Montserrat" panose="00000500000000000000"/>
              </a:rPr>
              <a:t>Engages Customers</a:t>
            </a:r>
          </a:p>
          <a:p>
            <a:endParaRPr lang="en-GB" sz="2200" dirty="0">
              <a:latin typeface="Montserrat" panose="00000500000000000000"/>
            </a:endParaRPr>
          </a:p>
          <a:p>
            <a:r>
              <a:rPr lang="en-GB" sz="2200" dirty="0">
                <a:latin typeface="Montserrat" panose="00000500000000000000"/>
              </a:rPr>
              <a:t>Establishes Presence</a:t>
            </a:r>
          </a:p>
          <a:p>
            <a:endParaRPr lang="en-GB" sz="2200" dirty="0">
              <a:latin typeface="Montserrat" panose="00000500000000000000"/>
            </a:endParaRPr>
          </a:p>
          <a:p>
            <a:r>
              <a:rPr lang="en-GB" sz="2200" dirty="0">
                <a:latin typeface="Montserrat" panose="00000500000000000000"/>
              </a:rPr>
              <a:t>Competitive Advantage </a:t>
            </a:r>
          </a:p>
          <a:p>
            <a:endParaRPr lang="en-GB" sz="2200" dirty="0">
              <a:latin typeface="Montserrat" panose="00000500000000000000"/>
            </a:endParaRPr>
          </a:p>
          <a:p>
            <a:r>
              <a:rPr lang="en-GB" sz="2200" dirty="0">
                <a:latin typeface="Montserrat" panose="00000500000000000000"/>
              </a:rPr>
              <a:t>Widens Reach</a:t>
            </a:r>
          </a:p>
          <a:p>
            <a:endParaRPr lang="en-GB" sz="2200" dirty="0">
              <a:latin typeface="Montserrat" panose="00000500000000000000"/>
            </a:endParaRPr>
          </a:p>
          <a:p>
            <a:endParaRPr lang="en-GB" dirty="0"/>
          </a:p>
        </p:txBody>
      </p:sp>
      <p:pic>
        <p:nvPicPr>
          <p:cNvPr id="5" name="Picture 4">
            <a:extLst>
              <a:ext uri="{FF2B5EF4-FFF2-40B4-BE49-F238E27FC236}">
                <a16:creationId xmlns:a16="http://schemas.microsoft.com/office/drawing/2014/main" id="{BB4918D1-FAF1-4BE3-AE52-04626E6C50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8684" y="4143696"/>
            <a:ext cx="1588832" cy="1588832"/>
          </a:xfrm>
          <a:prstGeom prst="rect">
            <a:avLst/>
          </a:prstGeom>
        </p:spPr>
      </p:pic>
    </p:spTree>
    <p:extLst>
      <p:ext uri="{BB962C8B-B14F-4D97-AF65-F5344CB8AC3E}">
        <p14:creationId xmlns:p14="http://schemas.microsoft.com/office/powerpoint/2010/main" val="3688328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43341-8188-4E8F-9C37-563EF4587ACC}"/>
              </a:ext>
            </a:extLst>
          </p:cNvPr>
          <p:cNvSpPr>
            <a:spLocks noGrp="1"/>
          </p:cNvSpPr>
          <p:nvPr>
            <p:ph type="title"/>
          </p:nvPr>
        </p:nvSpPr>
        <p:spPr>
          <a:xfrm>
            <a:off x="2036808" y="365125"/>
            <a:ext cx="3343155" cy="1344148"/>
          </a:xfrm>
        </p:spPr>
        <p:txBody>
          <a:bodyPr/>
          <a:lstStyle/>
          <a:p>
            <a:r>
              <a:rPr lang="en-GB" b="1">
                <a:solidFill>
                  <a:schemeClr val="tx1"/>
                </a:solidFill>
                <a:latin typeface="Montserrat" panose="00000500000000000000"/>
              </a:rPr>
              <a:t>Discussion </a:t>
            </a:r>
          </a:p>
        </p:txBody>
      </p:sp>
      <p:graphicFrame>
        <p:nvGraphicFramePr>
          <p:cNvPr id="6" name="Table 6">
            <a:extLst>
              <a:ext uri="{FF2B5EF4-FFF2-40B4-BE49-F238E27FC236}">
                <a16:creationId xmlns:a16="http://schemas.microsoft.com/office/drawing/2014/main" id="{556C5C56-11BF-4820-8E4B-A68D686CA4A6}"/>
              </a:ext>
            </a:extLst>
          </p:cNvPr>
          <p:cNvGraphicFramePr>
            <a:graphicFrameLocks noGrp="1"/>
          </p:cNvGraphicFramePr>
          <p:nvPr/>
        </p:nvGraphicFramePr>
        <p:xfrm>
          <a:off x="2027192" y="1779592"/>
          <a:ext cx="8128000" cy="4447233"/>
        </p:xfrm>
        <a:graphic>
          <a:graphicData uri="http://schemas.openxmlformats.org/drawingml/2006/table">
            <a:tbl>
              <a:tblPr firstRow="1" bandRow="1">
                <a:tableStyleId>{0505E3EF-67EA-436B-97B2-0124C06EBD24}</a:tableStyleId>
              </a:tblPr>
              <a:tblGrid>
                <a:gridCol w="8128000">
                  <a:extLst>
                    <a:ext uri="{9D8B030D-6E8A-4147-A177-3AD203B41FA5}">
                      <a16:colId xmlns:a16="http://schemas.microsoft.com/office/drawing/2014/main" val="1727062030"/>
                    </a:ext>
                  </a:extLst>
                </a:gridCol>
              </a:tblGrid>
              <a:tr h="2632062">
                <a:tc>
                  <a: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black"/>
                          </a:solidFill>
                          <a:effectLst/>
                          <a:uLnTx/>
                          <a:uFillTx/>
                          <a:latin typeface="Montserrat" panose="00000500000000000000"/>
                          <a:ea typeface="+mn-ea"/>
                          <a:cs typeface="Calibri"/>
                        </a:rPr>
                        <a:t>What is the last advert you saw and enjoyed?</a:t>
                      </a:r>
                      <a:br>
                        <a:rPr kumimoji="0" lang="en-GB" sz="2000" b="0" i="0" u="none" strike="noStrike" kern="1200" cap="none" spc="0" normalizeH="0" baseline="0" noProof="0">
                          <a:ln>
                            <a:noFill/>
                          </a:ln>
                          <a:solidFill>
                            <a:prstClr val="black"/>
                          </a:solidFill>
                          <a:effectLst/>
                          <a:uLnTx/>
                          <a:uFillTx/>
                          <a:latin typeface="Montserrat" panose="00000500000000000000"/>
                          <a:ea typeface="+mn-ea"/>
                          <a:cs typeface="Calibri"/>
                        </a:rPr>
                      </a:br>
                      <a:endParaRPr kumimoji="0" lang="en-GB" sz="2000" b="0" i="0" u="none" strike="noStrike" kern="1200" cap="none" spc="0" normalizeH="0" baseline="0" noProof="0">
                        <a:ln>
                          <a:noFill/>
                        </a:ln>
                        <a:solidFill>
                          <a:prstClr val="black"/>
                        </a:solidFill>
                        <a:effectLst/>
                        <a:uLnTx/>
                        <a:uFillTx/>
                        <a:latin typeface="Montserrat" panose="00000500000000000000"/>
                        <a:ea typeface="+mn-ea"/>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black"/>
                          </a:solidFill>
                          <a:effectLst/>
                          <a:uLnTx/>
                          <a:uFillTx/>
                          <a:latin typeface="Montserrat" panose="00000500000000000000"/>
                          <a:ea typeface="+mn-ea"/>
                          <a:cs typeface="Calibri"/>
                        </a:rPr>
                        <a:t>Where do you see most adverts? </a:t>
                      </a:r>
                      <a:br>
                        <a:rPr kumimoji="0" lang="en-GB" sz="2000" b="0" i="0" u="none" strike="noStrike" kern="1200" cap="none" spc="0" normalizeH="0" baseline="0" noProof="0">
                          <a:ln>
                            <a:noFill/>
                          </a:ln>
                          <a:solidFill>
                            <a:prstClr val="black"/>
                          </a:solidFill>
                          <a:effectLst/>
                          <a:uLnTx/>
                          <a:uFillTx/>
                          <a:latin typeface="Montserrat" panose="00000500000000000000"/>
                          <a:ea typeface="+mn-ea"/>
                          <a:cs typeface="Calibri"/>
                        </a:rPr>
                      </a:br>
                      <a:endParaRPr kumimoji="0" lang="en-GB" sz="2000" b="0" i="0" u="none" strike="noStrike" kern="1200" cap="none" spc="0" normalizeH="0" baseline="0" noProof="0">
                        <a:ln>
                          <a:noFill/>
                        </a:ln>
                        <a:solidFill>
                          <a:prstClr val="black"/>
                        </a:solidFill>
                        <a:effectLst/>
                        <a:uLnTx/>
                        <a:uFillTx/>
                        <a:latin typeface="Montserrat" panose="00000500000000000000"/>
                        <a:ea typeface="+mn-ea"/>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black"/>
                          </a:solidFill>
                          <a:effectLst/>
                          <a:uLnTx/>
                          <a:uFillTx/>
                          <a:latin typeface="Montserrat" panose="00000500000000000000"/>
                          <a:ea typeface="+mn-ea"/>
                          <a:cs typeface="Calibri"/>
                        </a:rPr>
                        <a:t>When was the last time you bought something from an advert?</a:t>
                      </a:r>
                      <a:br>
                        <a:rPr kumimoji="0" lang="en-GB" sz="2000" b="0" i="0" u="none" strike="noStrike" kern="1200" cap="none" spc="0" normalizeH="0" baseline="0" noProof="0">
                          <a:ln>
                            <a:noFill/>
                          </a:ln>
                          <a:solidFill>
                            <a:prstClr val="black"/>
                          </a:solidFill>
                          <a:effectLst/>
                          <a:uLnTx/>
                          <a:uFillTx/>
                          <a:latin typeface="Montserrat" panose="00000500000000000000"/>
                          <a:ea typeface="+mn-ea"/>
                          <a:cs typeface="Calibri"/>
                        </a:rPr>
                      </a:br>
                      <a:endParaRPr kumimoji="0" lang="en-GB" sz="2000" b="0" i="0" u="none" strike="noStrike" kern="1200" cap="none" spc="0" normalizeH="0" baseline="0" noProof="0">
                        <a:ln>
                          <a:noFill/>
                        </a:ln>
                        <a:solidFill>
                          <a:prstClr val="black"/>
                        </a:solidFill>
                        <a:effectLst/>
                        <a:uLnTx/>
                        <a:uFillTx/>
                        <a:latin typeface="Montserrat" panose="00000500000000000000"/>
                        <a:ea typeface="+mn-ea"/>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black"/>
                          </a:solidFill>
                          <a:effectLst/>
                          <a:uLnTx/>
                          <a:uFillTx/>
                          <a:latin typeface="Montserrat" panose="00000500000000000000"/>
                          <a:ea typeface="+mn-ea"/>
                          <a:cs typeface="Calibri"/>
                        </a:rPr>
                        <a:t>What brands can you think of that are famous  for their adverts?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a:ln>
                          <a:noFill/>
                        </a:ln>
                        <a:solidFill>
                          <a:prstClr val="black"/>
                        </a:solidFill>
                        <a:effectLst/>
                        <a:uLnTx/>
                        <a:uFillTx/>
                        <a:latin typeface="Montserrat" panose="00000500000000000000"/>
                        <a:ea typeface="+mn-ea"/>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prstClr val="black"/>
                          </a:solidFill>
                          <a:effectLst/>
                          <a:uLnTx/>
                          <a:uFillTx/>
                          <a:latin typeface="Montserrat" panose="00000500000000000000"/>
                          <a:ea typeface="+mn-ea"/>
                          <a:cs typeface="Calibri"/>
                        </a:rPr>
                        <a:t>These are all types of Marketing.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4800875"/>
                  </a:ext>
                </a:extLst>
              </a:tr>
              <a:tr h="703273">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prstClr val="black"/>
                        </a:solidFill>
                        <a:effectLst/>
                        <a:uLnTx/>
                        <a:uFillTx/>
                        <a:latin typeface="Montserrat" panose="00000500000000000000"/>
                        <a:ea typeface="+mn-ea"/>
                        <a:cs typeface="Calibri"/>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9454046"/>
                  </a:ext>
                </a:extLst>
              </a:tr>
            </a:tbl>
          </a:graphicData>
        </a:graphic>
      </p:graphicFrame>
      <p:pic>
        <p:nvPicPr>
          <p:cNvPr id="19" name="Picture 18">
            <a:extLst>
              <a:ext uri="{FF2B5EF4-FFF2-40B4-BE49-F238E27FC236}">
                <a16:creationId xmlns:a16="http://schemas.microsoft.com/office/drawing/2014/main" id="{CC4F4310-5EBF-4E0A-9719-F7787C222D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9498" y="3067292"/>
            <a:ext cx="3686529" cy="2074536"/>
          </a:xfrm>
          <a:prstGeom prst="rect">
            <a:avLst/>
          </a:prstGeom>
        </p:spPr>
      </p:pic>
      <p:grpSp>
        <p:nvGrpSpPr>
          <p:cNvPr id="23" name="Group 22">
            <a:extLst>
              <a:ext uri="{FF2B5EF4-FFF2-40B4-BE49-F238E27FC236}">
                <a16:creationId xmlns:a16="http://schemas.microsoft.com/office/drawing/2014/main" id="{E9189D06-A1AD-4D2D-B7B4-F1377762ACA4}"/>
              </a:ext>
            </a:extLst>
          </p:cNvPr>
          <p:cNvGrpSpPr/>
          <p:nvPr/>
        </p:nvGrpSpPr>
        <p:grpSpPr>
          <a:xfrm>
            <a:off x="10681520" y="2562963"/>
            <a:ext cx="504329" cy="504329"/>
            <a:chOff x="5740862" y="775741"/>
            <a:chExt cx="504329" cy="504329"/>
          </a:xfrm>
        </p:grpSpPr>
        <p:sp>
          <p:nvSpPr>
            <p:cNvPr id="22" name="Oval 21">
              <a:extLst>
                <a:ext uri="{FF2B5EF4-FFF2-40B4-BE49-F238E27FC236}">
                  <a16:creationId xmlns:a16="http://schemas.microsoft.com/office/drawing/2014/main" id="{4F92771D-E194-4156-8C74-8C0F3ED93787}"/>
                </a:ext>
              </a:extLst>
            </p:cNvPr>
            <p:cNvSpPr/>
            <p:nvPr/>
          </p:nvSpPr>
          <p:spPr>
            <a:xfrm>
              <a:off x="5740862" y="775741"/>
              <a:ext cx="504329" cy="504329"/>
            </a:xfrm>
            <a:prstGeom prst="ellipse">
              <a:avLst/>
            </a:prstGeom>
            <a:solidFill>
              <a:srgbClr val="75C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B2A8B35D-EF34-4570-B487-F859F78AF870}"/>
                </a:ext>
              </a:extLst>
            </p:cNvPr>
            <p:cNvSpPr txBox="1"/>
            <p:nvPr/>
          </p:nvSpPr>
          <p:spPr>
            <a:xfrm>
              <a:off x="5826210" y="827850"/>
              <a:ext cx="333632" cy="235280"/>
            </a:xfrm>
            <a:prstGeom prst="rect">
              <a:avLst/>
            </a:prstGeom>
            <a:noFill/>
          </p:spPr>
          <p:txBody>
            <a:bodyPr wrap="square" rtlCol="0">
              <a:spAutoFit/>
            </a:bodyPr>
            <a:lstStyle/>
            <a:p>
              <a:r>
                <a:rPr lang="en-GB" sz="2000" b="1">
                  <a:solidFill>
                    <a:schemeClr val="bg1"/>
                  </a:solidFill>
                  <a:latin typeface="Montserrat" panose="00000500000000000000"/>
                </a:rPr>
                <a:t>1</a:t>
              </a:r>
            </a:p>
          </p:txBody>
        </p:sp>
      </p:grpSp>
    </p:spTree>
    <p:extLst>
      <p:ext uri="{BB962C8B-B14F-4D97-AF65-F5344CB8AC3E}">
        <p14:creationId xmlns:p14="http://schemas.microsoft.com/office/powerpoint/2010/main" val="220345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14D86-C0C2-44E1-A2DB-6C2EDEE94F4D}"/>
              </a:ext>
            </a:extLst>
          </p:cNvPr>
          <p:cNvSpPr>
            <a:spLocks noGrp="1"/>
          </p:cNvSpPr>
          <p:nvPr>
            <p:ph type="title"/>
          </p:nvPr>
        </p:nvSpPr>
        <p:spPr>
          <a:xfrm>
            <a:off x="507521" y="250106"/>
            <a:ext cx="10515600" cy="1325563"/>
          </a:xfrm>
        </p:spPr>
        <p:txBody>
          <a:bodyPr>
            <a:normAutofit/>
          </a:bodyPr>
          <a:lstStyle/>
          <a:p>
            <a:pPr algn="ctr"/>
            <a:r>
              <a:rPr lang="en-GB" sz="4000" b="1">
                <a:solidFill>
                  <a:schemeClr val="tx1"/>
                </a:solidFill>
                <a:latin typeface="Montserrat" panose="00000500000000000000"/>
              </a:rPr>
              <a:t>Types of Marketing</a:t>
            </a:r>
          </a:p>
        </p:txBody>
      </p:sp>
      <p:sp>
        <p:nvSpPr>
          <p:cNvPr id="3" name="Content Placeholder 2">
            <a:extLst>
              <a:ext uri="{FF2B5EF4-FFF2-40B4-BE49-F238E27FC236}">
                <a16:creationId xmlns:a16="http://schemas.microsoft.com/office/drawing/2014/main" id="{63D461F6-66B6-4647-9655-ABEADA5F0489}"/>
              </a:ext>
            </a:extLst>
          </p:cNvPr>
          <p:cNvSpPr>
            <a:spLocks noGrp="1"/>
          </p:cNvSpPr>
          <p:nvPr>
            <p:ph idx="1"/>
          </p:nvPr>
        </p:nvSpPr>
        <p:spPr/>
        <p:txBody>
          <a:bodyPr vert="horz" lIns="91440" tIns="45720" rIns="91440" bIns="45720" rtlCol="0" anchor="t">
            <a:normAutofit/>
          </a:bodyPr>
          <a:lstStyle/>
          <a:p>
            <a:endParaRPr lang="en-GB">
              <a:cs typeface="Calibri"/>
            </a:endParaRPr>
          </a:p>
          <a:p>
            <a:endParaRPr lang="en-GB">
              <a:cs typeface="Calibri"/>
            </a:endParaRPr>
          </a:p>
          <a:p>
            <a:endParaRPr lang="en-GB"/>
          </a:p>
          <a:p>
            <a:endParaRPr lang="en-GB"/>
          </a:p>
        </p:txBody>
      </p:sp>
      <p:graphicFrame>
        <p:nvGraphicFramePr>
          <p:cNvPr id="5" name="Table 6">
            <a:extLst>
              <a:ext uri="{FF2B5EF4-FFF2-40B4-BE49-F238E27FC236}">
                <a16:creationId xmlns:a16="http://schemas.microsoft.com/office/drawing/2014/main" id="{3596E5CF-B47C-47CE-A076-AB730C8B4F70}"/>
              </a:ext>
            </a:extLst>
          </p:cNvPr>
          <p:cNvGraphicFramePr>
            <a:graphicFrameLocks/>
          </p:cNvGraphicFramePr>
          <p:nvPr/>
        </p:nvGraphicFramePr>
        <p:xfrm>
          <a:off x="2214585" y="2028309"/>
          <a:ext cx="7101471" cy="3200280"/>
        </p:xfrm>
        <a:graphic>
          <a:graphicData uri="http://schemas.openxmlformats.org/drawingml/2006/table">
            <a:tbl>
              <a:tblPr firstRow="1" bandRow="1">
                <a:tableStyleId>{5C22544A-7EE6-4342-B048-85BDC9FD1C3A}</a:tableStyleId>
              </a:tblPr>
              <a:tblGrid>
                <a:gridCol w="2641620">
                  <a:extLst>
                    <a:ext uri="{9D8B030D-6E8A-4147-A177-3AD203B41FA5}">
                      <a16:colId xmlns:a16="http://schemas.microsoft.com/office/drawing/2014/main" val="1464862344"/>
                    </a:ext>
                  </a:extLst>
                </a:gridCol>
                <a:gridCol w="2143414">
                  <a:extLst>
                    <a:ext uri="{9D8B030D-6E8A-4147-A177-3AD203B41FA5}">
                      <a16:colId xmlns:a16="http://schemas.microsoft.com/office/drawing/2014/main" val="777362404"/>
                    </a:ext>
                  </a:extLst>
                </a:gridCol>
                <a:gridCol w="2316437">
                  <a:extLst>
                    <a:ext uri="{9D8B030D-6E8A-4147-A177-3AD203B41FA5}">
                      <a16:colId xmlns:a16="http://schemas.microsoft.com/office/drawing/2014/main" val="5747804"/>
                    </a:ext>
                  </a:extLst>
                </a:gridCol>
              </a:tblGrid>
              <a:tr h="1584840">
                <a:tc>
                  <a:txBody>
                    <a:bodyPr/>
                    <a:lstStyle/>
                    <a:p>
                      <a:pPr algn="ctr"/>
                      <a:endParaRPr lang="en-GB"/>
                    </a:p>
                  </a:txBody>
                  <a:tcPr>
                    <a:solidFill>
                      <a:srgbClr val="E2F1FC"/>
                    </a:solidFill>
                  </a:tcPr>
                </a:tc>
                <a:tc>
                  <a:txBody>
                    <a:bodyPr/>
                    <a:lstStyle/>
                    <a:p>
                      <a:endParaRPr lang="en-GB"/>
                    </a:p>
                  </a:txBody>
                  <a:tcPr>
                    <a:solidFill>
                      <a:srgbClr val="E2F1FC"/>
                    </a:solidFill>
                  </a:tcPr>
                </a:tc>
                <a:tc>
                  <a:txBody>
                    <a:bodyPr/>
                    <a:lstStyle/>
                    <a:p>
                      <a:endParaRPr lang="en-GB"/>
                    </a:p>
                  </a:txBody>
                  <a:tcPr>
                    <a:solidFill>
                      <a:srgbClr val="E2F1FC"/>
                    </a:solidFill>
                  </a:tcPr>
                </a:tc>
                <a:extLst>
                  <a:ext uri="{0D108BD9-81ED-4DB2-BD59-A6C34878D82A}">
                    <a16:rowId xmlns:a16="http://schemas.microsoft.com/office/drawing/2014/main" val="3095097696"/>
                  </a:ext>
                </a:extLst>
              </a:tr>
              <a:tr h="1367055">
                <a:tc>
                  <a:txBody>
                    <a:bodyPr/>
                    <a:lstStyle/>
                    <a:p>
                      <a:pPr marL="0" indent="0" algn="ctr">
                        <a:buNone/>
                      </a:pPr>
                      <a:r>
                        <a:rPr lang="en-GB" sz="2000">
                          <a:latin typeface="Bebas"/>
                          <a:ea typeface="+mn-lt"/>
                          <a:cs typeface="+mn-lt"/>
                        </a:rPr>
                        <a:t>Press Releases  </a:t>
                      </a:r>
                      <a:br>
                        <a:rPr lang="en-GB" sz="2000">
                          <a:latin typeface="Bebas"/>
                          <a:ea typeface="+mn-lt"/>
                          <a:cs typeface="+mn-lt"/>
                        </a:rPr>
                      </a:br>
                      <a:r>
                        <a:rPr lang="en-GB" sz="2000">
                          <a:latin typeface="Bebas"/>
                          <a:ea typeface="+mn-lt"/>
                          <a:cs typeface="+mn-lt"/>
                        </a:rPr>
                        <a:t>Brochures </a:t>
                      </a:r>
                      <a:br>
                        <a:rPr lang="en-GB" sz="2000">
                          <a:latin typeface="Bebas"/>
                          <a:ea typeface="+mn-lt"/>
                          <a:cs typeface="+mn-lt"/>
                        </a:rPr>
                      </a:br>
                      <a:r>
                        <a:rPr lang="en-GB" sz="2000">
                          <a:latin typeface="Bebas"/>
                          <a:ea typeface="+mn-lt"/>
                          <a:cs typeface="+mn-lt"/>
                        </a:rPr>
                        <a:t>Billboards Ads</a:t>
                      </a:r>
                      <a:br>
                        <a:rPr lang="en-GB" sz="2000">
                          <a:latin typeface="Bebas"/>
                          <a:ea typeface="+mn-lt"/>
                          <a:cs typeface="+mn-lt"/>
                        </a:rPr>
                      </a:br>
                      <a:r>
                        <a:rPr lang="en-GB" sz="2000">
                          <a:latin typeface="Bebas"/>
                          <a:ea typeface="+mn-lt"/>
                          <a:cs typeface="+mn-lt"/>
                        </a:rPr>
                        <a:t>Leaflets</a:t>
                      </a:r>
                      <a:br>
                        <a:rPr lang="en-GB" sz="2000">
                          <a:latin typeface="Bebas"/>
                          <a:ea typeface="+mn-lt"/>
                          <a:cs typeface="+mn-lt"/>
                        </a:rPr>
                      </a:br>
                      <a:r>
                        <a:rPr lang="en-GB" sz="2000">
                          <a:latin typeface="Bebas"/>
                          <a:ea typeface="+mn-lt"/>
                          <a:cs typeface="+mn-lt"/>
                        </a:rPr>
                        <a:t>TV and radio</a:t>
                      </a:r>
                      <a:endParaRPr lang="en-GB" sz="2000">
                        <a:latin typeface="Montserrat" panose="00000500000000000000"/>
                      </a:endParaRPr>
                    </a:p>
                  </a:txBody>
                  <a:tcPr>
                    <a:noFill/>
                  </a:tcPr>
                </a:tc>
                <a:tc>
                  <a:txBody>
                    <a:bodyPr/>
                    <a:lstStyle/>
                    <a:p>
                      <a:pPr marL="0" indent="0" algn="ctr">
                        <a:buNone/>
                      </a:pPr>
                      <a:r>
                        <a:rPr lang="en-GB" sz="2000">
                          <a:latin typeface="Bebas"/>
                          <a:ea typeface="+mn-lt"/>
                          <a:cs typeface="+mn-lt"/>
                        </a:rPr>
                        <a:t>Email Telemarketing Direct Selling</a:t>
                      </a:r>
                      <a:endParaRPr lang="en-GB" sz="2000">
                        <a:latin typeface="Montserrat" panose="00000500000000000000"/>
                      </a:endParaRPr>
                    </a:p>
                  </a:txBody>
                  <a:tcPr>
                    <a:noFill/>
                  </a:tcPr>
                </a:tc>
                <a:tc>
                  <a:txBody>
                    <a:bodyPr/>
                    <a:lstStyle/>
                    <a:p>
                      <a:pPr algn="ctr"/>
                      <a:r>
                        <a:rPr lang="en-GB" sz="2000">
                          <a:latin typeface="Bebas"/>
                          <a:ea typeface="+mn-lt"/>
                          <a:cs typeface="+mn-lt"/>
                        </a:rPr>
                        <a:t>Online adverts Social media</a:t>
                      </a:r>
                      <a:endParaRPr lang="en-US" sz="2000">
                        <a:latin typeface="Bebas"/>
                        <a:ea typeface="+mn-lt"/>
                        <a:cs typeface="+mn-lt"/>
                      </a:endParaRPr>
                    </a:p>
                  </a:txBody>
                  <a:tcPr>
                    <a:noFill/>
                  </a:tcPr>
                </a:tc>
                <a:extLst>
                  <a:ext uri="{0D108BD9-81ED-4DB2-BD59-A6C34878D82A}">
                    <a16:rowId xmlns:a16="http://schemas.microsoft.com/office/drawing/2014/main" val="2961369324"/>
                  </a:ext>
                </a:extLst>
              </a:tr>
            </a:tbl>
          </a:graphicData>
        </a:graphic>
      </p:graphicFrame>
      <p:pic>
        <p:nvPicPr>
          <p:cNvPr id="6" name="Picture 5" descr="Icon&#10;&#10;Description automatically generated">
            <a:extLst>
              <a:ext uri="{FF2B5EF4-FFF2-40B4-BE49-F238E27FC236}">
                <a16:creationId xmlns:a16="http://schemas.microsoft.com/office/drawing/2014/main" id="{7DA79730-6BA9-420F-AD5E-799CE1E57B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4201" y="2124767"/>
            <a:ext cx="2145162" cy="1207156"/>
          </a:xfrm>
          <a:prstGeom prst="rect">
            <a:avLst/>
          </a:prstGeom>
        </p:spPr>
      </p:pic>
      <p:pic>
        <p:nvPicPr>
          <p:cNvPr id="8" name="Graphic 7" descr="Email with solid fill">
            <a:extLst>
              <a:ext uri="{FF2B5EF4-FFF2-40B4-BE49-F238E27FC236}">
                <a16:creationId xmlns:a16="http://schemas.microsoft.com/office/drawing/2014/main" id="{2B0FE589-E8E4-4868-AD08-535179AA9ED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28548" y="2295859"/>
            <a:ext cx="914400" cy="914400"/>
          </a:xfrm>
          <a:prstGeom prst="rect">
            <a:avLst/>
          </a:prstGeom>
        </p:spPr>
      </p:pic>
      <p:pic>
        <p:nvPicPr>
          <p:cNvPr id="10" name="Graphic 9" descr="Online Network with solid fill">
            <a:extLst>
              <a:ext uri="{FF2B5EF4-FFF2-40B4-BE49-F238E27FC236}">
                <a16:creationId xmlns:a16="http://schemas.microsoft.com/office/drawing/2014/main" id="{F63C6AF6-FA9B-4B5A-A987-7124D13F0D7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77665" y="2355738"/>
            <a:ext cx="914400" cy="914400"/>
          </a:xfrm>
          <a:prstGeom prst="rect">
            <a:avLst/>
          </a:prstGeom>
        </p:spPr>
      </p:pic>
    </p:spTree>
    <p:extLst>
      <p:ext uri="{BB962C8B-B14F-4D97-AF65-F5344CB8AC3E}">
        <p14:creationId xmlns:p14="http://schemas.microsoft.com/office/powerpoint/2010/main" val="1226280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0C1FE-D529-4A2B-8F9C-AA5F43743CD6}"/>
              </a:ext>
            </a:extLst>
          </p:cNvPr>
          <p:cNvSpPr>
            <a:spLocks noGrp="1"/>
          </p:cNvSpPr>
          <p:nvPr>
            <p:ph type="title"/>
          </p:nvPr>
        </p:nvSpPr>
        <p:spPr>
          <a:xfrm>
            <a:off x="364669" y="379686"/>
            <a:ext cx="10515600" cy="1325563"/>
          </a:xfrm>
        </p:spPr>
        <p:txBody>
          <a:bodyPr>
            <a:normAutofit/>
          </a:bodyPr>
          <a:lstStyle/>
          <a:p>
            <a:pPr algn="ctr"/>
            <a:r>
              <a:rPr lang="en-GB" sz="4000" b="1">
                <a:solidFill>
                  <a:schemeClr val="tx1"/>
                </a:solidFill>
                <a:latin typeface="Montserrat" panose="00000500000000000000"/>
                <a:cs typeface="Calibri Light"/>
              </a:rPr>
              <a:t>Marketing Methods</a:t>
            </a:r>
            <a:endParaRPr lang="en-US" sz="4000" b="1">
              <a:solidFill>
                <a:schemeClr val="tx1"/>
              </a:solidFill>
              <a:latin typeface="Montserrat" panose="00000500000000000000"/>
            </a:endParaRPr>
          </a:p>
        </p:txBody>
      </p:sp>
      <p:sp>
        <p:nvSpPr>
          <p:cNvPr id="5" name="TextBox 4">
            <a:extLst>
              <a:ext uri="{FF2B5EF4-FFF2-40B4-BE49-F238E27FC236}">
                <a16:creationId xmlns:a16="http://schemas.microsoft.com/office/drawing/2014/main" id="{5CC2AAA4-2046-4970-8142-2B7C714DA3F3}"/>
              </a:ext>
            </a:extLst>
          </p:cNvPr>
          <p:cNvSpPr txBox="1"/>
          <p:nvPr/>
        </p:nvSpPr>
        <p:spPr>
          <a:xfrm>
            <a:off x="617982" y="2001889"/>
            <a:ext cx="6098058" cy="3139321"/>
          </a:xfrm>
          <a:prstGeom prst="rect">
            <a:avLst/>
          </a:prstGeom>
          <a:noFill/>
        </p:spPr>
        <p:txBody>
          <a:bodyPr wrap="square">
            <a:spAutoFit/>
          </a:bodyPr>
          <a:lstStyle/>
          <a:p>
            <a:pPr marL="0" indent="0">
              <a:buNone/>
            </a:pPr>
            <a:r>
              <a:rPr lang="en-GB" sz="1800" b="1">
                <a:latin typeface="Montserrat" panose="00000500000000000000"/>
                <a:ea typeface="+mn-lt"/>
                <a:cs typeface="+mn-lt"/>
              </a:rPr>
              <a:t>Word of mouth:</a:t>
            </a:r>
            <a:r>
              <a:rPr lang="en-GB" sz="1800">
                <a:latin typeface="Montserrat" panose="00000500000000000000"/>
                <a:ea typeface="+mn-lt"/>
                <a:cs typeface="+mn-lt"/>
              </a:rPr>
              <a:t> Passing information through communication, where often story telling is involved.</a:t>
            </a:r>
            <a:br>
              <a:rPr lang="en-GB" sz="1800">
                <a:latin typeface="Montserrat" panose="00000500000000000000"/>
                <a:ea typeface="+mn-lt"/>
                <a:cs typeface="+mn-lt"/>
              </a:rPr>
            </a:br>
            <a:endParaRPr lang="en-GB" sz="1800">
              <a:latin typeface="Montserrat" panose="00000500000000000000"/>
              <a:cs typeface="Calibri"/>
            </a:endParaRPr>
          </a:p>
          <a:p>
            <a:pPr marL="0" indent="0">
              <a:buNone/>
            </a:pPr>
            <a:r>
              <a:rPr lang="en-GB" sz="1800" b="1">
                <a:latin typeface="Montserrat" panose="00000500000000000000"/>
                <a:ea typeface="+mn-lt"/>
                <a:cs typeface="+mn-lt"/>
              </a:rPr>
              <a:t>Transactional marketing:</a:t>
            </a:r>
            <a:r>
              <a:rPr lang="en-GB" sz="1800">
                <a:latin typeface="Montserrat" panose="00000500000000000000"/>
                <a:ea typeface="+mn-lt"/>
                <a:cs typeface="+mn-lt"/>
              </a:rPr>
              <a:t> business strategy that focuses on single, "point of sale" transactions.</a:t>
            </a:r>
            <a:br>
              <a:rPr lang="en-GB" sz="1800">
                <a:latin typeface="Montserrat" panose="00000500000000000000"/>
                <a:ea typeface="+mn-lt"/>
                <a:cs typeface="+mn-lt"/>
              </a:rPr>
            </a:br>
            <a:endParaRPr lang="en-GB" sz="1800">
              <a:latin typeface="Montserrat" panose="00000500000000000000"/>
              <a:ea typeface="+mn-lt"/>
              <a:cs typeface="+mn-lt"/>
            </a:endParaRPr>
          </a:p>
          <a:p>
            <a:pPr marL="0" indent="0">
              <a:buNone/>
            </a:pPr>
            <a:r>
              <a:rPr lang="en-GB" sz="1800" b="1">
                <a:latin typeface="Montserrat" panose="00000500000000000000"/>
                <a:ea typeface="+mn-lt"/>
                <a:cs typeface="+mn-lt"/>
              </a:rPr>
              <a:t>Diversity marketing: </a:t>
            </a:r>
            <a:r>
              <a:rPr lang="en-GB" sz="1800">
                <a:latin typeface="Montserrat" panose="00000500000000000000"/>
                <a:ea typeface="+mn-lt"/>
                <a:cs typeface="+mn-lt"/>
              </a:rPr>
              <a:t> appeals to and includes diverse groups of consumers.</a:t>
            </a:r>
            <a:br>
              <a:rPr lang="en-GB" sz="1800">
                <a:latin typeface="Montserrat" panose="00000500000000000000"/>
                <a:ea typeface="+mn-lt"/>
                <a:cs typeface="+mn-lt"/>
              </a:rPr>
            </a:br>
            <a:endParaRPr lang="en-GB" sz="1800">
              <a:latin typeface="Montserrat" panose="00000500000000000000"/>
              <a:ea typeface="+mn-lt"/>
              <a:cs typeface="+mn-lt"/>
            </a:endParaRPr>
          </a:p>
          <a:p>
            <a:pPr marL="0" indent="0">
              <a:buNone/>
            </a:pPr>
            <a:r>
              <a:rPr lang="en-GB" sz="1800" b="1">
                <a:latin typeface="Montserrat" panose="00000500000000000000"/>
                <a:ea typeface="+mn-lt"/>
                <a:cs typeface="+mn-lt"/>
              </a:rPr>
              <a:t>Emotional marketing</a:t>
            </a:r>
            <a:r>
              <a:rPr lang="en-GB" sz="1800">
                <a:latin typeface="Montserrat" panose="00000500000000000000"/>
                <a:ea typeface="+mn-lt"/>
                <a:cs typeface="+mn-lt"/>
              </a:rPr>
              <a:t>: inflicting emotions to appeal to your customers.</a:t>
            </a:r>
          </a:p>
        </p:txBody>
      </p:sp>
      <p:pic>
        <p:nvPicPr>
          <p:cNvPr id="11" name="Graphic 10" descr="Marketing with solid fill">
            <a:extLst>
              <a:ext uri="{FF2B5EF4-FFF2-40B4-BE49-F238E27FC236}">
                <a16:creationId xmlns:a16="http://schemas.microsoft.com/office/drawing/2014/main" id="{DEC92F67-3B13-490D-B8AB-2C71B9A74A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65869" y="2001889"/>
            <a:ext cx="914400" cy="914400"/>
          </a:xfrm>
          <a:prstGeom prst="rect">
            <a:avLst/>
          </a:prstGeom>
        </p:spPr>
      </p:pic>
      <p:pic>
        <p:nvPicPr>
          <p:cNvPr id="13" name="Graphic 12" descr="Globe outline">
            <a:extLst>
              <a:ext uri="{FF2B5EF4-FFF2-40B4-BE49-F238E27FC236}">
                <a16:creationId xmlns:a16="http://schemas.microsoft.com/office/drawing/2014/main" id="{CF6671B6-75D3-4DBE-A623-6ECE2C7B5D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43122" y="3941712"/>
            <a:ext cx="941427" cy="941427"/>
          </a:xfrm>
          <a:prstGeom prst="rect">
            <a:avLst/>
          </a:prstGeom>
        </p:spPr>
      </p:pic>
    </p:spTree>
    <p:extLst>
      <p:ext uri="{BB962C8B-B14F-4D97-AF65-F5344CB8AC3E}">
        <p14:creationId xmlns:p14="http://schemas.microsoft.com/office/powerpoint/2010/main" val="289375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0C1FE-D529-4A2B-8F9C-AA5F43743CD6}"/>
              </a:ext>
            </a:extLst>
          </p:cNvPr>
          <p:cNvSpPr>
            <a:spLocks noGrp="1"/>
          </p:cNvSpPr>
          <p:nvPr>
            <p:ph type="title"/>
          </p:nvPr>
        </p:nvSpPr>
        <p:spPr>
          <a:xfrm>
            <a:off x="364669" y="379686"/>
            <a:ext cx="10515600" cy="1325563"/>
          </a:xfrm>
        </p:spPr>
        <p:txBody>
          <a:bodyPr>
            <a:normAutofit/>
          </a:bodyPr>
          <a:lstStyle/>
          <a:p>
            <a:pPr algn="ctr"/>
            <a:r>
              <a:rPr lang="en-GB" sz="4000" b="1">
                <a:solidFill>
                  <a:schemeClr val="tx1"/>
                </a:solidFill>
                <a:latin typeface="Montserrat" panose="00000500000000000000"/>
                <a:cs typeface="Calibri Light"/>
              </a:rPr>
              <a:t>Marketing Methods</a:t>
            </a:r>
            <a:endParaRPr lang="en-US" sz="4000" b="1">
              <a:solidFill>
                <a:schemeClr val="tx1"/>
              </a:solidFill>
              <a:latin typeface="Montserrat" panose="00000500000000000000"/>
            </a:endParaRPr>
          </a:p>
        </p:txBody>
      </p:sp>
      <p:sp>
        <p:nvSpPr>
          <p:cNvPr id="6" name="TextBox 5">
            <a:extLst>
              <a:ext uri="{FF2B5EF4-FFF2-40B4-BE49-F238E27FC236}">
                <a16:creationId xmlns:a16="http://schemas.microsoft.com/office/drawing/2014/main" id="{2177DF1C-B393-4ACC-87B5-F1D217792C3C}"/>
              </a:ext>
            </a:extLst>
          </p:cNvPr>
          <p:cNvSpPr txBox="1"/>
          <p:nvPr/>
        </p:nvSpPr>
        <p:spPr>
          <a:xfrm>
            <a:off x="849528" y="2183190"/>
            <a:ext cx="6366818" cy="2862322"/>
          </a:xfrm>
          <a:prstGeom prst="rect">
            <a:avLst/>
          </a:prstGeom>
          <a:noFill/>
        </p:spPr>
        <p:txBody>
          <a:bodyPr wrap="square">
            <a:spAutoFit/>
          </a:bodyPr>
          <a:lstStyle/>
          <a:p>
            <a:pPr marL="0" indent="0">
              <a:buNone/>
            </a:pPr>
            <a:r>
              <a:rPr lang="en-GB" sz="1800" b="1">
                <a:latin typeface="Montserrat" panose="00000500000000000000"/>
                <a:ea typeface="+mn-lt"/>
                <a:cs typeface="+mn-lt"/>
              </a:rPr>
              <a:t>Paid advertising: </a:t>
            </a:r>
            <a:r>
              <a:rPr lang="en-GB" sz="1800">
                <a:latin typeface="Montserrat" panose="00000500000000000000"/>
                <a:ea typeface="+mn-lt"/>
                <a:cs typeface="+mn-lt"/>
              </a:rPr>
              <a:t>Targeted to specific consumer/ business profiles.</a:t>
            </a:r>
            <a:br>
              <a:rPr lang="en-GB" sz="1800">
                <a:latin typeface="Montserrat" panose="00000500000000000000"/>
                <a:ea typeface="+mn-lt"/>
                <a:cs typeface="+mn-lt"/>
              </a:rPr>
            </a:br>
            <a:endParaRPr lang="en-GB" sz="1800">
              <a:latin typeface="Montserrat" panose="00000500000000000000"/>
              <a:cs typeface="Calibri"/>
            </a:endParaRPr>
          </a:p>
          <a:p>
            <a:pPr marL="0" indent="0">
              <a:buNone/>
            </a:pPr>
            <a:r>
              <a:rPr lang="en-GB" sz="1800" b="1">
                <a:latin typeface="Montserrat" panose="00000500000000000000"/>
                <a:ea typeface="+mn-lt"/>
                <a:cs typeface="+mn-lt"/>
              </a:rPr>
              <a:t>Cause marketing:</a:t>
            </a:r>
            <a:r>
              <a:rPr lang="en-GB" sz="1800">
                <a:latin typeface="Montserrat" panose="00000500000000000000"/>
                <a:ea typeface="+mn-lt"/>
                <a:cs typeface="+mn-lt"/>
              </a:rPr>
              <a:t> Cause marketing links the services and products of a company to a social cause or issue.</a:t>
            </a:r>
            <a:br>
              <a:rPr lang="en-GB" sz="1800">
                <a:latin typeface="Montserrat" panose="00000500000000000000"/>
                <a:ea typeface="+mn-lt"/>
                <a:cs typeface="+mn-lt"/>
              </a:rPr>
            </a:br>
            <a:endParaRPr lang="en-GB" sz="1800">
              <a:latin typeface="Montserrat" panose="00000500000000000000"/>
              <a:cs typeface="Calibri"/>
            </a:endParaRPr>
          </a:p>
          <a:p>
            <a:pPr marL="0" indent="0">
              <a:buNone/>
            </a:pPr>
            <a:r>
              <a:rPr lang="en-GB" sz="1800" b="1">
                <a:latin typeface="Montserrat" panose="00000500000000000000"/>
                <a:ea typeface="+mn-lt"/>
                <a:cs typeface="+mn-lt"/>
              </a:rPr>
              <a:t>Relationship marketing:</a:t>
            </a:r>
            <a:r>
              <a:rPr lang="en-GB" sz="1800">
                <a:latin typeface="Montserrat" panose="00000500000000000000"/>
                <a:ea typeface="+mn-lt"/>
                <a:cs typeface="+mn-lt"/>
              </a:rPr>
              <a:t> Focuses on customer retention &amp; satisfaction.</a:t>
            </a:r>
            <a:br>
              <a:rPr lang="en-GB" sz="1800">
                <a:latin typeface="Montserrat" panose="00000500000000000000"/>
                <a:ea typeface="+mn-lt"/>
                <a:cs typeface="+mn-lt"/>
              </a:rPr>
            </a:br>
            <a:endParaRPr lang="en-GB" sz="1800">
              <a:latin typeface="Montserrat" panose="00000500000000000000"/>
              <a:cs typeface="Calibri"/>
            </a:endParaRPr>
          </a:p>
          <a:p>
            <a:pPr marL="0" indent="0">
              <a:buNone/>
            </a:pPr>
            <a:r>
              <a:rPr lang="en-GB" sz="1800" b="1">
                <a:latin typeface="Montserrat" panose="00000500000000000000"/>
                <a:ea typeface="+mn-lt"/>
                <a:cs typeface="+mn-lt"/>
              </a:rPr>
              <a:t>Undercover marketing:</a:t>
            </a:r>
            <a:r>
              <a:rPr lang="en-GB" sz="1800">
                <a:latin typeface="Montserrat" panose="00000500000000000000"/>
                <a:ea typeface="+mn-lt"/>
                <a:cs typeface="+mn-lt"/>
              </a:rPr>
              <a:t> Known as 'buzz' or stealth marketing, which focuses on hidden marketing techniques. </a:t>
            </a:r>
          </a:p>
        </p:txBody>
      </p:sp>
      <p:pic>
        <p:nvPicPr>
          <p:cNvPr id="7" name="Graphic 6" descr="Polaroid Pictures with solid fill">
            <a:extLst>
              <a:ext uri="{FF2B5EF4-FFF2-40B4-BE49-F238E27FC236}">
                <a16:creationId xmlns:a16="http://schemas.microsoft.com/office/drawing/2014/main" id="{665E4627-E844-4107-ABB1-81F532650A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86087" y="2183190"/>
            <a:ext cx="914400" cy="914400"/>
          </a:xfrm>
          <a:prstGeom prst="rect">
            <a:avLst/>
          </a:prstGeom>
        </p:spPr>
      </p:pic>
      <p:pic>
        <p:nvPicPr>
          <p:cNvPr id="8" name="Graphic 7" descr="Earth globe: Africa and Europe with solid fill">
            <a:extLst>
              <a:ext uri="{FF2B5EF4-FFF2-40B4-BE49-F238E27FC236}">
                <a16:creationId xmlns:a16="http://schemas.microsoft.com/office/drawing/2014/main" id="{9BA27E23-2D30-4371-A828-AFA039BF626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42389" y="4131112"/>
            <a:ext cx="914400" cy="914400"/>
          </a:xfrm>
          <a:prstGeom prst="rect">
            <a:avLst/>
          </a:prstGeom>
        </p:spPr>
      </p:pic>
    </p:spTree>
    <p:extLst>
      <p:ext uri="{BB962C8B-B14F-4D97-AF65-F5344CB8AC3E}">
        <p14:creationId xmlns:p14="http://schemas.microsoft.com/office/powerpoint/2010/main" val="3542324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622E8B-8BD0-49E9-A2B0-CAF0781E54CD}"/>
              </a:ext>
            </a:extLst>
          </p:cNvPr>
          <p:cNvSpPr>
            <a:spLocks noGrp="1"/>
          </p:cNvSpPr>
          <p:nvPr>
            <p:ph idx="1"/>
          </p:nvPr>
        </p:nvSpPr>
        <p:spPr/>
        <p:txBody>
          <a:bodyPr vert="horz" lIns="91440" tIns="45720" rIns="91440" bIns="45720" rtlCol="0" anchor="t">
            <a:normAutofit/>
          </a:bodyPr>
          <a:lstStyle/>
          <a:p>
            <a:pPr marL="0" indent="0">
              <a:buNone/>
            </a:pPr>
            <a:endParaRPr lang="en-GB">
              <a:cs typeface="Calibri"/>
            </a:endParaRPr>
          </a:p>
          <a:p>
            <a:pPr marL="0" indent="0">
              <a:buNone/>
            </a:pPr>
            <a:endParaRPr lang="en-GB">
              <a:cs typeface="Calibri"/>
            </a:endParaRPr>
          </a:p>
        </p:txBody>
      </p:sp>
      <p:sp>
        <p:nvSpPr>
          <p:cNvPr id="5" name="Title 4">
            <a:extLst>
              <a:ext uri="{FF2B5EF4-FFF2-40B4-BE49-F238E27FC236}">
                <a16:creationId xmlns:a16="http://schemas.microsoft.com/office/drawing/2014/main" id="{5772BF26-656A-4582-A741-0F3355E7BD67}"/>
              </a:ext>
            </a:extLst>
          </p:cNvPr>
          <p:cNvSpPr>
            <a:spLocks noGrp="1"/>
          </p:cNvSpPr>
          <p:nvPr>
            <p:ph type="title"/>
          </p:nvPr>
        </p:nvSpPr>
        <p:spPr/>
        <p:txBody>
          <a:bodyPr/>
          <a:lstStyle/>
          <a:p>
            <a:endParaRPr lang="en-GB"/>
          </a:p>
        </p:txBody>
      </p:sp>
      <p:pic>
        <p:nvPicPr>
          <p:cNvPr id="6" name="Online Media 5" title="Starbucks LGBT+ Channel 4 Diversity Award 2019 | Every name’s a story (Extended Version)">
            <a:hlinkClick r:id="" action="ppaction://media"/>
            <a:extLst>
              <a:ext uri="{FF2B5EF4-FFF2-40B4-BE49-F238E27FC236}">
                <a16:creationId xmlns:a16="http://schemas.microsoft.com/office/drawing/2014/main" id="{6C1C5B98-5D7F-43B8-8A7A-DBFC2448B7FF}"/>
              </a:ext>
            </a:extLst>
          </p:cNvPr>
          <p:cNvPicPr>
            <a:picLocks noRot="1" noChangeAspect="1"/>
          </p:cNvPicPr>
          <p:nvPr>
            <a:videoFile r:link="rId1"/>
          </p:nvPr>
        </p:nvPicPr>
        <p:blipFill>
          <a:blip r:embed="rId4"/>
          <a:stretch>
            <a:fillRect/>
          </a:stretch>
        </p:blipFill>
        <p:spPr>
          <a:xfrm>
            <a:off x="0" y="-15240"/>
            <a:ext cx="12192000" cy="6888480"/>
          </a:xfrm>
          <a:prstGeom prst="rect">
            <a:avLst/>
          </a:prstGeom>
        </p:spPr>
      </p:pic>
    </p:spTree>
    <p:extLst>
      <p:ext uri="{BB962C8B-B14F-4D97-AF65-F5344CB8AC3E}">
        <p14:creationId xmlns:p14="http://schemas.microsoft.com/office/powerpoint/2010/main" val="2937394521"/>
      </p:ext>
    </p:extLst>
  </p:cSld>
  <p:clrMapOvr>
    <a:masterClrMapping/>
  </p:clrMapOvr>
  <p:timing>
    <p:tnLst>
      <p:par>
        <p:cTn id="1" dur="indefinite" restart="never" nodeType="tmRoot">
          <p:childTnLst>
            <p:video>
              <p:cMediaNode vol="80000">
                <p:cTn id="2" fill="hold" display="0">
                  <p:stCondLst>
                    <p:cond delay="indefinite"/>
                  </p:stCondLst>
                </p:cTn>
                <p:tgtEl>
                  <p:spTgt spid="6"/>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622E8B-8BD0-49E9-A2B0-CAF0781E54CD}"/>
              </a:ext>
            </a:extLst>
          </p:cNvPr>
          <p:cNvSpPr>
            <a:spLocks noGrp="1"/>
          </p:cNvSpPr>
          <p:nvPr>
            <p:ph idx="1"/>
          </p:nvPr>
        </p:nvSpPr>
        <p:spPr/>
        <p:txBody>
          <a:bodyPr vert="horz" lIns="91440" tIns="45720" rIns="91440" bIns="45720" rtlCol="0" anchor="t">
            <a:normAutofit/>
          </a:bodyPr>
          <a:lstStyle/>
          <a:p>
            <a:pPr marL="0" indent="0">
              <a:buNone/>
            </a:pPr>
            <a:endParaRPr lang="en-GB">
              <a:cs typeface="Calibri"/>
            </a:endParaRPr>
          </a:p>
          <a:p>
            <a:pPr marL="0" indent="0">
              <a:buNone/>
            </a:pPr>
            <a:endParaRPr lang="en-GB">
              <a:cs typeface="Calibri"/>
            </a:endParaRPr>
          </a:p>
        </p:txBody>
      </p:sp>
      <p:sp>
        <p:nvSpPr>
          <p:cNvPr id="11" name="TextBox 10">
            <a:extLst>
              <a:ext uri="{FF2B5EF4-FFF2-40B4-BE49-F238E27FC236}">
                <a16:creationId xmlns:a16="http://schemas.microsoft.com/office/drawing/2014/main" id="{5679C8D8-F0F8-4D8E-8502-81C8E5B49D25}"/>
              </a:ext>
            </a:extLst>
          </p:cNvPr>
          <p:cNvSpPr txBox="1"/>
          <p:nvPr/>
        </p:nvSpPr>
        <p:spPr>
          <a:xfrm>
            <a:off x="5186991" y="1690688"/>
            <a:ext cx="4896124" cy="2800767"/>
          </a:xfrm>
          <a:prstGeom prst="rect">
            <a:avLst/>
          </a:prstGeom>
          <a:noFill/>
        </p:spPr>
        <p:txBody>
          <a:bodyPr wrap="square" rtlCol="0">
            <a:spAutoFit/>
          </a:bodyPr>
          <a:lstStyle/>
          <a:p>
            <a:r>
              <a:rPr lang="en-GB" sz="2000" b="1">
                <a:latin typeface="Montserrat" panose="00000500000000000000"/>
              </a:rPr>
              <a:t>Starbucks </a:t>
            </a:r>
          </a:p>
          <a:p>
            <a:r>
              <a:rPr lang="en-GB" sz="2000" b="1">
                <a:latin typeface="Montserrat" panose="00000500000000000000"/>
              </a:rPr>
              <a:t>Every Name’s a Story #</a:t>
            </a:r>
            <a:r>
              <a:rPr lang="en-GB" sz="2000" b="1" err="1">
                <a:latin typeface="Montserrat" panose="00000500000000000000"/>
              </a:rPr>
              <a:t>whatsyourname</a:t>
            </a:r>
            <a:endParaRPr lang="en-GB" sz="2000" b="1">
              <a:latin typeface="Montserrat" panose="00000500000000000000"/>
            </a:endParaRPr>
          </a:p>
          <a:p>
            <a:endParaRPr lang="en-GB" b="1"/>
          </a:p>
          <a:p>
            <a:r>
              <a:rPr lang="en-GB" sz="2000">
                <a:latin typeface="Montserrat" panose="00000500000000000000"/>
              </a:rPr>
              <a:t>“Starbucks welcomes you, whoever you are and whomever you want to be.”</a:t>
            </a:r>
          </a:p>
          <a:p>
            <a:endParaRPr lang="en-GB" sz="2000">
              <a:latin typeface="Montserrat" panose="00000500000000000000"/>
            </a:endParaRPr>
          </a:p>
          <a:p>
            <a:r>
              <a:rPr lang="en-GB" sz="2000">
                <a:latin typeface="Montserrat" panose="00000500000000000000"/>
              </a:rPr>
              <a:t>Inflicts their values, brings their communities together and connects with their customers.</a:t>
            </a:r>
          </a:p>
          <a:p>
            <a:endParaRPr lang="en-GB"/>
          </a:p>
        </p:txBody>
      </p:sp>
      <p:pic>
        <p:nvPicPr>
          <p:cNvPr id="1026" name="Picture 2" descr="Starbucks- Whats Your Name Campaign | Becoming Cairo">
            <a:extLst>
              <a:ext uri="{FF2B5EF4-FFF2-40B4-BE49-F238E27FC236}">
                <a16:creationId xmlns:a16="http://schemas.microsoft.com/office/drawing/2014/main" id="{BB35CD85-45BA-41A3-94C0-2E59661466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001" y="1354959"/>
            <a:ext cx="3075980" cy="435679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9155D6BA-2CA2-4A50-888C-9A4B72CD8EFA}"/>
              </a:ext>
            </a:extLst>
          </p:cNvPr>
          <p:cNvSpPr txBox="1">
            <a:spLocks/>
          </p:cNvSpPr>
          <p:nvPr/>
        </p:nvSpPr>
        <p:spPr>
          <a:xfrm>
            <a:off x="1420090" y="12979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latin typeface="Montserrat" panose="00000500000000000000"/>
              </a:rPr>
              <a:t>Case Studies</a:t>
            </a:r>
          </a:p>
        </p:txBody>
      </p:sp>
    </p:spTree>
    <p:extLst>
      <p:ext uri="{BB962C8B-B14F-4D97-AF65-F5344CB8AC3E}">
        <p14:creationId xmlns:p14="http://schemas.microsoft.com/office/powerpoint/2010/main" val="733353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AB68F-6221-44E6-B2F4-C17E09DED0FA}"/>
              </a:ext>
            </a:extLst>
          </p:cNvPr>
          <p:cNvSpPr>
            <a:spLocks noGrp="1"/>
          </p:cNvSpPr>
          <p:nvPr>
            <p:ph type="ctrTitle"/>
          </p:nvPr>
        </p:nvSpPr>
        <p:spPr>
          <a:xfrm>
            <a:off x="720436" y="190795"/>
            <a:ext cx="9144000" cy="1191491"/>
          </a:xfrm>
        </p:spPr>
        <p:txBody>
          <a:bodyPr>
            <a:normAutofit/>
          </a:bodyPr>
          <a:lstStyle/>
          <a:p>
            <a:r>
              <a:rPr lang="en-GB" sz="4800" b="1" dirty="0">
                <a:solidFill>
                  <a:schemeClr val="tx1"/>
                </a:solidFill>
                <a:latin typeface="Montserrat" panose="00000500000000000000"/>
              </a:rPr>
              <a:t>Today’s Topics</a:t>
            </a:r>
          </a:p>
        </p:txBody>
      </p:sp>
      <p:sp>
        <p:nvSpPr>
          <p:cNvPr id="6" name="TextBox 5">
            <a:extLst>
              <a:ext uri="{FF2B5EF4-FFF2-40B4-BE49-F238E27FC236}">
                <a16:creationId xmlns:a16="http://schemas.microsoft.com/office/drawing/2014/main" id="{8DCC442F-86E9-4EAF-846D-85EC459AAD92}"/>
              </a:ext>
            </a:extLst>
          </p:cNvPr>
          <p:cNvSpPr txBox="1"/>
          <p:nvPr/>
        </p:nvSpPr>
        <p:spPr>
          <a:xfrm>
            <a:off x="972830" y="2261167"/>
            <a:ext cx="3776970" cy="646331"/>
          </a:xfrm>
          <a:prstGeom prst="rect">
            <a:avLst/>
          </a:prstGeom>
          <a:noFill/>
        </p:spPr>
        <p:txBody>
          <a:bodyPr wrap="square" rtlCol="0">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pic>
        <p:nvPicPr>
          <p:cNvPr id="7" name="Picture 6">
            <a:extLst>
              <a:ext uri="{FF2B5EF4-FFF2-40B4-BE49-F238E27FC236}">
                <a16:creationId xmlns:a16="http://schemas.microsoft.com/office/drawing/2014/main" id="{46F370A9-051C-4F7B-A012-E82DFF48DA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7123" y="3991261"/>
            <a:ext cx="3255271" cy="1831852"/>
          </a:xfrm>
          <a:prstGeom prst="rect">
            <a:avLst/>
          </a:prstGeom>
        </p:spPr>
      </p:pic>
      <p:sp>
        <p:nvSpPr>
          <p:cNvPr id="13" name="TextBox 12">
            <a:extLst>
              <a:ext uri="{FF2B5EF4-FFF2-40B4-BE49-F238E27FC236}">
                <a16:creationId xmlns:a16="http://schemas.microsoft.com/office/drawing/2014/main" id="{A3537130-C7CC-49B8-88A1-38A05532246E}"/>
              </a:ext>
            </a:extLst>
          </p:cNvPr>
          <p:cNvSpPr txBox="1"/>
          <p:nvPr/>
        </p:nvSpPr>
        <p:spPr>
          <a:xfrm>
            <a:off x="972830" y="2367171"/>
            <a:ext cx="4319606" cy="3416320"/>
          </a:xfrm>
          <a:prstGeom prst="rect">
            <a:avLst/>
          </a:prstGeom>
          <a:noFill/>
        </p:spPr>
        <p:txBody>
          <a:bodyPr wrap="square" rtlCol="0">
            <a:spAutoFit/>
          </a:bodyPr>
          <a:lstStyle/>
          <a:p>
            <a:pPr marL="457200" indent="-457200">
              <a:buFont typeface="Arial" panose="020B0604020202020204" pitchFamily="34" charset="0"/>
              <a:buChar char="•"/>
            </a:pPr>
            <a:r>
              <a:rPr lang="en-GB" sz="2000" dirty="0">
                <a:latin typeface="Montserrat" panose="00000500000000000000"/>
              </a:rPr>
              <a:t>The Purpose of the Programme </a:t>
            </a:r>
          </a:p>
          <a:p>
            <a:pPr marL="457200" indent="-457200">
              <a:buFont typeface="Arial" panose="020B0604020202020204" pitchFamily="34" charset="0"/>
              <a:buChar char="•"/>
            </a:pPr>
            <a:endParaRPr lang="en-GB" sz="2000" dirty="0">
              <a:latin typeface="Montserrat" panose="00000500000000000000"/>
            </a:endParaRPr>
          </a:p>
          <a:p>
            <a:pPr marL="457200" indent="-457200">
              <a:buFont typeface="Arial" panose="020B0604020202020204" pitchFamily="34" charset="0"/>
              <a:buChar char="•"/>
            </a:pPr>
            <a:r>
              <a:rPr lang="en-GB" sz="2000" dirty="0">
                <a:latin typeface="Montserrat" panose="00000500000000000000"/>
              </a:rPr>
              <a:t>What to Expect</a:t>
            </a:r>
          </a:p>
          <a:p>
            <a:pPr marL="457200" indent="-457200">
              <a:buFont typeface="Arial" panose="020B0604020202020204" pitchFamily="34" charset="0"/>
              <a:buChar char="•"/>
            </a:pPr>
            <a:endParaRPr lang="en-GB" sz="2000" dirty="0">
              <a:latin typeface="Montserrat" panose="00000500000000000000"/>
            </a:endParaRPr>
          </a:p>
          <a:p>
            <a:pPr marL="457200" indent="-457200">
              <a:buFont typeface="Arial" panose="020B0604020202020204" pitchFamily="34" charset="0"/>
              <a:buChar char="•"/>
            </a:pPr>
            <a:r>
              <a:rPr lang="en-GB" sz="2000" b="1" dirty="0">
                <a:latin typeface="Montserrat" panose="00000500000000000000"/>
              </a:rPr>
              <a:t>Guest - Shreya Tripathi</a:t>
            </a:r>
          </a:p>
          <a:p>
            <a:pPr marL="457200" indent="-457200">
              <a:buFont typeface="Arial" panose="020B0604020202020204" pitchFamily="34" charset="0"/>
              <a:buChar char="•"/>
            </a:pPr>
            <a:endParaRPr lang="en-GB" sz="2000" dirty="0">
              <a:latin typeface="Montserrat" panose="00000500000000000000"/>
            </a:endParaRPr>
          </a:p>
          <a:p>
            <a:pPr marL="457200" indent="-457200">
              <a:buFont typeface="Arial" panose="020B0604020202020204" pitchFamily="34" charset="0"/>
              <a:buChar char="•"/>
            </a:pPr>
            <a:r>
              <a:rPr lang="en-GB" sz="2000" dirty="0">
                <a:latin typeface="Montserrat" panose="00000500000000000000"/>
              </a:rPr>
              <a:t>What is Marketing?</a:t>
            </a:r>
            <a:br>
              <a:rPr lang="en-GB" sz="2000" dirty="0">
                <a:latin typeface="Montserrat" panose="00000500000000000000"/>
              </a:rPr>
            </a:br>
            <a:endParaRPr lang="en-US" sz="2000" dirty="0">
              <a:latin typeface="Montserrat" panose="00000500000000000000"/>
            </a:endParaRP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15" name="TextBox 14">
            <a:extLst>
              <a:ext uri="{FF2B5EF4-FFF2-40B4-BE49-F238E27FC236}">
                <a16:creationId xmlns:a16="http://schemas.microsoft.com/office/drawing/2014/main" id="{E3C6F7BD-66EC-4F01-89AB-5154C9BAD140}"/>
              </a:ext>
            </a:extLst>
          </p:cNvPr>
          <p:cNvSpPr txBox="1"/>
          <p:nvPr/>
        </p:nvSpPr>
        <p:spPr>
          <a:xfrm>
            <a:off x="5391453" y="2367171"/>
            <a:ext cx="4472983" cy="2862322"/>
          </a:xfrm>
          <a:prstGeom prst="rect">
            <a:avLst/>
          </a:prstGeom>
          <a:noFill/>
        </p:spPr>
        <p:txBody>
          <a:bodyPr wrap="square">
            <a:spAutoFit/>
          </a:bodyPr>
          <a:lstStyle/>
          <a:p>
            <a:pPr marL="457200" indent="-457200">
              <a:buFont typeface="Arial" panose="020B0604020202020204" pitchFamily="34" charset="0"/>
              <a:buChar char="•"/>
            </a:pPr>
            <a:r>
              <a:rPr lang="en-GB" sz="2000" dirty="0">
                <a:latin typeface="Montserrat" panose="00000500000000000000"/>
              </a:rPr>
              <a:t>Types of Marketing</a:t>
            </a:r>
            <a:br>
              <a:rPr lang="en-GB" sz="2000" dirty="0">
                <a:latin typeface="Montserrat" panose="00000500000000000000"/>
              </a:rPr>
            </a:br>
            <a:endParaRPr lang="en-GB" sz="2000" dirty="0">
              <a:latin typeface="Montserrat" panose="00000500000000000000"/>
              <a:cs typeface="Calibri"/>
            </a:endParaRPr>
          </a:p>
          <a:p>
            <a:pPr marL="457200" indent="-457200">
              <a:buFont typeface="Arial" panose="020B0604020202020204" pitchFamily="34" charset="0"/>
              <a:buChar char="•"/>
            </a:pPr>
            <a:r>
              <a:rPr lang="en-GB" sz="2000" dirty="0">
                <a:latin typeface="Montserrat" panose="00000500000000000000"/>
              </a:rPr>
              <a:t>Marketing Methods</a:t>
            </a:r>
            <a:br>
              <a:rPr lang="en-GB" sz="2000" dirty="0">
                <a:latin typeface="Montserrat" panose="00000500000000000000"/>
              </a:rPr>
            </a:br>
            <a:endParaRPr lang="en-GB" sz="2000" dirty="0">
              <a:latin typeface="Montserrat" panose="00000500000000000000"/>
              <a:cs typeface="Calibri"/>
            </a:endParaRPr>
          </a:p>
          <a:p>
            <a:pPr marL="457200" indent="-457200">
              <a:buFont typeface="Arial" panose="020B0604020202020204" pitchFamily="34" charset="0"/>
              <a:buChar char="•"/>
            </a:pPr>
            <a:r>
              <a:rPr lang="en-GB" sz="2000" dirty="0">
                <a:latin typeface="Montserrat" panose="00000500000000000000"/>
                <a:cs typeface="Calibri"/>
              </a:rPr>
              <a:t>Case Studies</a:t>
            </a:r>
            <a:br>
              <a:rPr lang="en-GB" sz="2000" dirty="0">
                <a:latin typeface="Montserrat" panose="00000500000000000000"/>
                <a:cs typeface="Calibri"/>
              </a:rPr>
            </a:br>
            <a:endParaRPr lang="en-GB" sz="2000" dirty="0">
              <a:latin typeface="Montserrat" panose="00000500000000000000"/>
              <a:cs typeface="Calibri"/>
            </a:endParaRPr>
          </a:p>
          <a:p>
            <a:pPr marL="457200" indent="-457200">
              <a:buFont typeface="Arial" panose="020B0604020202020204" pitchFamily="34" charset="0"/>
              <a:buChar char="•"/>
            </a:pPr>
            <a:r>
              <a:rPr lang="en-GB" sz="2000" dirty="0">
                <a:latin typeface="Montserrat" panose="00000500000000000000"/>
                <a:cs typeface="Calibri"/>
              </a:rPr>
              <a:t>Customer Channels</a:t>
            </a:r>
          </a:p>
          <a:p>
            <a:pPr marL="457200" indent="-457200">
              <a:buFont typeface="Arial" panose="020B0604020202020204" pitchFamily="34" charset="0"/>
              <a:buChar char="•"/>
            </a:pPr>
            <a:endParaRPr lang="en-GB" sz="2000" dirty="0">
              <a:latin typeface="Montserrat" panose="00000500000000000000"/>
              <a:cs typeface="Calibri"/>
            </a:endParaRPr>
          </a:p>
          <a:p>
            <a:pPr marL="457200" indent="-457200">
              <a:buFont typeface="Arial" panose="020B0604020202020204" pitchFamily="34" charset="0"/>
              <a:buChar char="•"/>
            </a:pPr>
            <a:r>
              <a:rPr lang="en-GB" sz="2000" dirty="0">
                <a:latin typeface="Montserrat" panose="00000500000000000000"/>
                <a:cs typeface="Calibri"/>
              </a:rPr>
              <a:t>Digital Marketing</a:t>
            </a:r>
          </a:p>
        </p:txBody>
      </p:sp>
    </p:spTree>
    <p:extLst>
      <p:ext uri="{BB962C8B-B14F-4D97-AF65-F5344CB8AC3E}">
        <p14:creationId xmlns:p14="http://schemas.microsoft.com/office/powerpoint/2010/main" val="987694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8D09F-E3FA-4E7B-BA04-EE481471FB87}"/>
              </a:ext>
            </a:extLst>
          </p:cNvPr>
          <p:cNvSpPr>
            <a:spLocks noGrp="1"/>
          </p:cNvSpPr>
          <p:nvPr>
            <p:ph type="title"/>
          </p:nvPr>
        </p:nvSpPr>
        <p:spPr/>
        <p:txBody>
          <a:bodyPr/>
          <a:lstStyle/>
          <a:p>
            <a:endParaRPr lang="en-GB"/>
          </a:p>
        </p:txBody>
      </p:sp>
      <p:pic>
        <p:nvPicPr>
          <p:cNvPr id="6" name="Online Media 5" title="Tesco Clubcard. The Power to Lower Prices">
            <a:hlinkClick r:id="" action="ppaction://media"/>
            <a:extLst>
              <a:ext uri="{FF2B5EF4-FFF2-40B4-BE49-F238E27FC236}">
                <a16:creationId xmlns:a16="http://schemas.microsoft.com/office/drawing/2014/main" id="{FEF92A9E-C0DC-495D-A772-A55AB68AAACE}"/>
              </a:ext>
            </a:extLst>
          </p:cNvPr>
          <p:cNvPicPr>
            <a:picLocks noGrp="1" noRot="1" noChangeAspect="1"/>
          </p:cNvPicPr>
          <p:nvPr>
            <p:ph idx="1"/>
            <a:videoFile r:link="rId1"/>
          </p:nvPr>
        </p:nvPicPr>
        <p:blipFill>
          <a:blip r:embed="rId3"/>
          <a:stretch>
            <a:fillRect/>
          </a:stretch>
        </p:blipFill>
        <p:spPr>
          <a:xfrm>
            <a:off x="0" y="-15473"/>
            <a:ext cx="12192000" cy="6888946"/>
          </a:xfrm>
          <a:prstGeom prst="rect">
            <a:avLst/>
          </a:prstGeom>
        </p:spPr>
      </p:pic>
    </p:spTree>
    <p:extLst>
      <p:ext uri="{BB962C8B-B14F-4D97-AF65-F5344CB8AC3E}">
        <p14:creationId xmlns:p14="http://schemas.microsoft.com/office/powerpoint/2010/main" val="339760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98736-1E35-4AB9-8577-2065529FA534}"/>
              </a:ext>
            </a:extLst>
          </p:cNvPr>
          <p:cNvSpPr>
            <a:spLocks noGrp="1"/>
          </p:cNvSpPr>
          <p:nvPr>
            <p:ph type="title"/>
          </p:nvPr>
        </p:nvSpPr>
        <p:spPr/>
        <p:txBody>
          <a:bodyPr>
            <a:normAutofit/>
          </a:bodyPr>
          <a:lstStyle/>
          <a:p>
            <a:r>
              <a:rPr lang="en-GB" sz="4000" b="1">
                <a:latin typeface="Montserrat" panose="00000500000000000000"/>
              </a:rPr>
              <a:t>Case Studies</a:t>
            </a:r>
          </a:p>
        </p:txBody>
      </p:sp>
      <p:sp>
        <p:nvSpPr>
          <p:cNvPr id="3" name="Content Placeholder 2">
            <a:extLst>
              <a:ext uri="{FF2B5EF4-FFF2-40B4-BE49-F238E27FC236}">
                <a16:creationId xmlns:a16="http://schemas.microsoft.com/office/drawing/2014/main" id="{B9285FB4-63AF-41F8-AF31-09F506887C64}"/>
              </a:ext>
            </a:extLst>
          </p:cNvPr>
          <p:cNvSpPr>
            <a:spLocks noGrp="1"/>
          </p:cNvSpPr>
          <p:nvPr>
            <p:ph idx="1"/>
          </p:nvPr>
        </p:nvSpPr>
        <p:spPr>
          <a:xfrm>
            <a:off x="838200" y="1845468"/>
            <a:ext cx="4334595" cy="3167063"/>
          </a:xfrm>
        </p:spPr>
        <p:txBody>
          <a:bodyPr/>
          <a:lstStyle/>
          <a:p>
            <a:pPr marL="0" indent="0">
              <a:buNone/>
            </a:pPr>
            <a:r>
              <a:rPr lang="en-GB" sz="2000" b="1" dirty="0">
                <a:latin typeface="Montserrat" panose="00000500000000000000"/>
              </a:rPr>
              <a:t>Tesco Clubcard:</a:t>
            </a:r>
          </a:p>
          <a:p>
            <a:pPr marL="0" indent="0">
              <a:buNone/>
            </a:pPr>
            <a:r>
              <a:rPr lang="en-GB" sz="2000" b="1" dirty="0">
                <a:latin typeface="Montserrat" panose="00000500000000000000"/>
              </a:rPr>
              <a:t>“The Power to Lower Prices”</a:t>
            </a:r>
          </a:p>
          <a:p>
            <a:pPr marL="0" indent="0">
              <a:buNone/>
            </a:pPr>
            <a:endParaRPr lang="en-GB" sz="2000" dirty="0">
              <a:latin typeface="Montserrat" panose="00000500000000000000"/>
            </a:endParaRPr>
          </a:p>
          <a:p>
            <a:pPr marL="0" indent="0">
              <a:buNone/>
            </a:pPr>
            <a:r>
              <a:rPr lang="en-GB" sz="2000" dirty="0">
                <a:latin typeface="Montserrat" panose="00000500000000000000"/>
              </a:rPr>
              <a:t>What does it do for customers?</a:t>
            </a:r>
          </a:p>
          <a:p>
            <a:pPr marL="0" indent="0">
              <a:buNone/>
            </a:pPr>
            <a:endParaRPr lang="en-GB" sz="2000" dirty="0">
              <a:latin typeface="Montserrat" panose="00000500000000000000"/>
            </a:endParaRPr>
          </a:p>
          <a:p>
            <a:pPr marL="0" indent="0">
              <a:buNone/>
            </a:pPr>
            <a:r>
              <a:rPr lang="en-GB" sz="2000" dirty="0">
                <a:latin typeface="Montserrat" panose="00000500000000000000"/>
              </a:rPr>
              <a:t>What method of marketing does it use?</a:t>
            </a:r>
          </a:p>
          <a:p>
            <a:pPr marL="0" indent="0">
              <a:buNone/>
            </a:pPr>
            <a:endParaRPr lang="en-GB" dirty="0"/>
          </a:p>
        </p:txBody>
      </p:sp>
      <p:pic>
        <p:nvPicPr>
          <p:cNvPr id="2050" name="Picture 2" descr="Release Your Superpowers and Feel the Power of Tesco Clubcard's Latest Low  Prices | LBBOnline">
            <a:extLst>
              <a:ext uri="{FF2B5EF4-FFF2-40B4-BE49-F238E27FC236}">
                <a16:creationId xmlns:a16="http://schemas.microsoft.com/office/drawing/2014/main" id="{2E57160A-5F7E-43F7-AA90-C18BD605B4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0126" y="1462088"/>
            <a:ext cx="5622905" cy="3167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384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0C1FE-D529-4A2B-8F9C-AA5F43743CD6}"/>
              </a:ext>
            </a:extLst>
          </p:cNvPr>
          <p:cNvSpPr>
            <a:spLocks noGrp="1"/>
          </p:cNvSpPr>
          <p:nvPr>
            <p:ph type="title"/>
          </p:nvPr>
        </p:nvSpPr>
        <p:spPr>
          <a:xfrm>
            <a:off x="2362200" y="135087"/>
            <a:ext cx="10515600" cy="1325563"/>
          </a:xfrm>
        </p:spPr>
        <p:txBody>
          <a:bodyPr>
            <a:normAutofit/>
          </a:bodyPr>
          <a:lstStyle/>
          <a:p>
            <a:endParaRPr lang="en-GB" b="1">
              <a:latin typeface="Bebas"/>
              <a:cs typeface="Calibri Light"/>
            </a:endParaRPr>
          </a:p>
        </p:txBody>
      </p:sp>
      <p:sp>
        <p:nvSpPr>
          <p:cNvPr id="3" name="Content Placeholder 2">
            <a:extLst>
              <a:ext uri="{FF2B5EF4-FFF2-40B4-BE49-F238E27FC236}">
                <a16:creationId xmlns:a16="http://schemas.microsoft.com/office/drawing/2014/main" id="{00622E8B-8BD0-49E9-A2B0-CAF0781E54CD}"/>
              </a:ext>
            </a:extLst>
          </p:cNvPr>
          <p:cNvSpPr>
            <a:spLocks noGrp="1"/>
          </p:cNvSpPr>
          <p:nvPr>
            <p:ph idx="1"/>
          </p:nvPr>
        </p:nvSpPr>
        <p:spPr/>
        <p:txBody>
          <a:bodyPr vert="horz" lIns="91440" tIns="45720" rIns="91440" bIns="45720" rtlCol="0" anchor="t">
            <a:normAutofit/>
          </a:bodyPr>
          <a:lstStyle/>
          <a:p>
            <a:pPr>
              <a:buFont typeface="Arial"/>
              <a:buChar char="•"/>
            </a:pPr>
            <a:endParaRPr lang="en-GB"/>
          </a:p>
          <a:p>
            <a:pPr marL="0" indent="0">
              <a:buNone/>
            </a:pPr>
            <a:endParaRPr lang="en-GB">
              <a:cs typeface="Calibri"/>
            </a:endParaRPr>
          </a:p>
        </p:txBody>
      </p:sp>
      <p:grpSp>
        <p:nvGrpSpPr>
          <p:cNvPr id="4" name="Group 3">
            <a:extLst>
              <a:ext uri="{FF2B5EF4-FFF2-40B4-BE49-F238E27FC236}">
                <a16:creationId xmlns:a16="http://schemas.microsoft.com/office/drawing/2014/main" id="{C673947B-8FD6-4460-AB1E-636A51DC2092}"/>
              </a:ext>
            </a:extLst>
          </p:cNvPr>
          <p:cNvGrpSpPr/>
          <p:nvPr/>
        </p:nvGrpSpPr>
        <p:grpSpPr>
          <a:xfrm>
            <a:off x="0" y="-363375"/>
            <a:ext cx="12366698" cy="7178243"/>
            <a:chOff x="2" y="-320243"/>
            <a:chExt cx="12366698" cy="7178243"/>
          </a:xfrm>
        </p:grpSpPr>
        <p:sp>
          <p:nvSpPr>
            <p:cNvPr id="5" name="Right Triangle 4">
              <a:extLst>
                <a:ext uri="{FF2B5EF4-FFF2-40B4-BE49-F238E27FC236}">
                  <a16:creationId xmlns:a16="http://schemas.microsoft.com/office/drawing/2014/main" id="{3AFCF630-DC49-4726-BD9E-F622F0949038}"/>
                </a:ext>
              </a:extLst>
            </p:cNvPr>
            <p:cNvSpPr/>
            <p:nvPr/>
          </p:nvSpPr>
          <p:spPr>
            <a:xfrm rot="16200000">
              <a:off x="9769928" y="4435928"/>
              <a:ext cx="2220686" cy="2623457"/>
            </a:xfrm>
            <a:prstGeom prst="rtTriangle">
              <a:avLst/>
            </a:prstGeom>
            <a:gradFill flip="none" rotWithShape="1">
              <a:gsLst>
                <a:gs pos="0">
                  <a:srgbClr val="F6BA92"/>
                </a:gs>
                <a:gs pos="50000">
                  <a:srgbClr val="B3D0EB"/>
                </a:gs>
                <a:gs pos="100000">
                  <a:srgbClr val="FFD34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 name="Right Triangle 5">
              <a:extLst>
                <a:ext uri="{FF2B5EF4-FFF2-40B4-BE49-F238E27FC236}">
                  <a16:creationId xmlns:a16="http://schemas.microsoft.com/office/drawing/2014/main" id="{69A9034B-360C-4D01-A6CD-703C530B43CA}"/>
                </a:ext>
              </a:extLst>
            </p:cNvPr>
            <p:cNvSpPr/>
            <p:nvPr/>
          </p:nvSpPr>
          <p:spPr>
            <a:xfrm rot="5400000">
              <a:off x="229410" y="-229408"/>
              <a:ext cx="2253346" cy="2712162"/>
            </a:xfrm>
            <a:prstGeom prst="rtTriangle">
              <a:avLst/>
            </a:prstGeom>
            <a:gradFill flip="none" rotWithShape="1">
              <a:gsLst>
                <a:gs pos="0">
                  <a:srgbClr val="F6BA92"/>
                </a:gs>
                <a:gs pos="50000">
                  <a:srgbClr val="B3D0EB"/>
                </a:gs>
                <a:gs pos="100000">
                  <a:srgbClr val="FFD34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7" name="Picture 6" descr="A close up of a logo&#10;&#10;Description automatically generated">
              <a:extLst>
                <a:ext uri="{FF2B5EF4-FFF2-40B4-BE49-F238E27FC236}">
                  <a16:creationId xmlns:a16="http://schemas.microsoft.com/office/drawing/2014/main" id="{C27FA115-AF74-4C01-A7B3-96740F42E4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7793" y="-320243"/>
              <a:ext cx="3348907" cy="2367808"/>
            </a:xfrm>
            <a:prstGeom prst="rect">
              <a:avLst/>
            </a:prstGeom>
          </p:spPr>
        </p:pic>
        <p:pic>
          <p:nvPicPr>
            <p:cNvPr id="8" name="Picture 7" descr="A close up of a sign&#10;&#10;Description automatically generated">
              <a:extLst>
                <a:ext uri="{FF2B5EF4-FFF2-40B4-BE49-F238E27FC236}">
                  <a16:creationId xmlns:a16="http://schemas.microsoft.com/office/drawing/2014/main" id="{B5FA75ED-E196-4244-9D8E-F6E46C23F6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647" y="6030348"/>
              <a:ext cx="1964583" cy="787546"/>
            </a:xfrm>
            <a:prstGeom prst="rect">
              <a:avLst/>
            </a:prstGeom>
          </p:spPr>
        </p:pic>
      </p:grpSp>
      <p:sp>
        <p:nvSpPr>
          <p:cNvPr id="12" name="TextBox 11">
            <a:extLst>
              <a:ext uri="{FF2B5EF4-FFF2-40B4-BE49-F238E27FC236}">
                <a16:creationId xmlns:a16="http://schemas.microsoft.com/office/drawing/2014/main" id="{B9B6D8B1-EFA7-4B9C-9891-AEF4A100EA86}"/>
              </a:ext>
            </a:extLst>
          </p:cNvPr>
          <p:cNvSpPr txBox="1"/>
          <p:nvPr/>
        </p:nvSpPr>
        <p:spPr>
          <a:xfrm>
            <a:off x="1460740" y="1288211"/>
            <a:ext cx="766025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a:solidFill>
                <a:srgbClr val="34485E"/>
              </a:solidFill>
              <a:latin typeface="&amp;quot"/>
            </a:endParaRPr>
          </a:p>
          <a:p>
            <a:endParaRPr lang="en-US" b="1">
              <a:solidFill>
                <a:srgbClr val="34485E"/>
              </a:solidFill>
              <a:latin typeface="&amp;quot"/>
            </a:endParaRPr>
          </a:p>
        </p:txBody>
      </p:sp>
      <p:sp>
        <p:nvSpPr>
          <p:cNvPr id="14" name="TextBox 13">
            <a:extLst>
              <a:ext uri="{FF2B5EF4-FFF2-40B4-BE49-F238E27FC236}">
                <a16:creationId xmlns:a16="http://schemas.microsoft.com/office/drawing/2014/main" id="{5D04BFE7-8008-4452-BB24-4575F30A3D4C}"/>
              </a:ext>
            </a:extLst>
          </p:cNvPr>
          <p:cNvSpPr txBox="1"/>
          <p:nvPr/>
        </p:nvSpPr>
        <p:spPr>
          <a:xfrm>
            <a:off x="957532" y="2840966"/>
            <a:ext cx="454037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a:solidFill>
                <a:srgbClr val="34485E"/>
              </a:solidFill>
              <a:latin typeface="&amp;quot"/>
            </a:endParaRPr>
          </a:p>
          <a:p>
            <a:endParaRPr lang="en-US" b="1">
              <a:solidFill>
                <a:srgbClr val="34485E"/>
              </a:solidFill>
              <a:latin typeface="&amp;quot"/>
            </a:endParaRPr>
          </a:p>
        </p:txBody>
      </p:sp>
      <p:pic>
        <p:nvPicPr>
          <p:cNvPr id="9" name="Online Media 8" title="Always #LikeAGirl">
            <a:hlinkClick r:id="" action="ppaction://media"/>
            <a:extLst>
              <a:ext uri="{FF2B5EF4-FFF2-40B4-BE49-F238E27FC236}">
                <a16:creationId xmlns:a16="http://schemas.microsoft.com/office/drawing/2014/main" id="{8B348A5C-16FB-43BC-A27A-36E269E8C5FC}"/>
              </a:ext>
            </a:extLst>
          </p:cNvPr>
          <p:cNvPicPr>
            <a:picLocks noRot="1" noChangeAspect="1"/>
          </p:cNvPicPr>
          <p:nvPr>
            <a:videoFile r:link="rId1"/>
          </p:nvPr>
        </p:nvPicPr>
        <p:blipFill>
          <a:blip r:embed="rId6"/>
          <a:stretch>
            <a:fillRect/>
          </a:stretch>
        </p:blipFill>
        <p:spPr>
          <a:xfrm>
            <a:off x="128399" y="-1065"/>
            <a:ext cx="12063599" cy="6815933"/>
          </a:xfrm>
          <a:prstGeom prst="rect">
            <a:avLst/>
          </a:prstGeom>
        </p:spPr>
      </p:pic>
    </p:spTree>
    <p:extLst>
      <p:ext uri="{BB962C8B-B14F-4D97-AF65-F5344CB8AC3E}">
        <p14:creationId xmlns:p14="http://schemas.microsoft.com/office/powerpoint/2010/main" val="184140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2FA76-DC6D-4344-86D7-599AC411781D}"/>
              </a:ext>
            </a:extLst>
          </p:cNvPr>
          <p:cNvSpPr>
            <a:spLocks noGrp="1"/>
          </p:cNvSpPr>
          <p:nvPr>
            <p:ph type="title"/>
          </p:nvPr>
        </p:nvSpPr>
        <p:spPr/>
        <p:txBody>
          <a:bodyPr>
            <a:normAutofit/>
          </a:bodyPr>
          <a:lstStyle/>
          <a:p>
            <a:r>
              <a:rPr lang="en-GB" sz="4000" b="1">
                <a:latin typeface="Montserrat" panose="00000500000000000000"/>
              </a:rPr>
              <a:t>Case Studies</a:t>
            </a:r>
          </a:p>
        </p:txBody>
      </p:sp>
      <p:sp>
        <p:nvSpPr>
          <p:cNvPr id="3" name="Content Placeholder 2">
            <a:extLst>
              <a:ext uri="{FF2B5EF4-FFF2-40B4-BE49-F238E27FC236}">
                <a16:creationId xmlns:a16="http://schemas.microsoft.com/office/drawing/2014/main" id="{37BC07A9-4357-415D-926C-2B34E06184B5}"/>
              </a:ext>
            </a:extLst>
          </p:cNvPr>
          <p:cNvSpPr>
            <a:spLocks noGrp="1"/>
          </p:cNvSpPr>
          <p:nvPr>
            <p:ph idx="1"/>
          </p:nvPr>
        </p:nvSpPr>
        <p:spPr>
          <a:xfrm>
            <a:off x="838200" y="1825625"/>
            <a:ext cx="4054097" cy="4351338"/>
          </a:xfrm>
        </p:spPr>
        <p:txBody>
          <a:bodyPr>
            <a:normAutofit/>
          </a:bodyPr>
          <a:lstStyle/>
          <a:p>
            <a:pPr marL="0" indent="0">
              <a:buNone/>
            </a:pPr>
            <a:r>
              <a:rPr lang="en-GB" sz="2000" b="1" dirty="0">
                <a:latin typeface="Montserrat" panose="00000500000000000000"/>
              </a:rPr>
              <a:t>Always ‘Like A Girl’</a:t>
            </a:r>
          </a:p>
          <a:p>
            <a:pPr marL="0" indent="0">
              <a:buNone/>
            </a:pPr>
            <a:endParaRPr lang="en-GB" sz="2000" dirty="0">
              <a:latin typeface="Montserrat" panose="00000500000000000000"/>
            </a:endParaRPr>
          </a:p>
          <a:p>
            <a:pPr marL="0" indent="0">
              <a:buNone/>
            </a:pPr>
            <a:r>
              <a:rPr lang="en-GB" sz="2000" dirty="0">
                <a:latin typeface="Montserrat" panose="00000500000000000000"/>
              </a:rPr>
              <a:t>What does the campaign do?​</a:t>
            </a:r>
          </a:p>
          <a:p>
            <a:pPr marL="0" indent="0">
              <a:buNone/>
            </a:pPr>
            <a:r>
              <a:rPr lang="en-GB" sz="2000" dirty="0">
                <a:latin typeface="Montserrat" panose="00000500000000000000"/>
              </a:rPr>
              <a:t>​</a:t>
            </a:r>
          </a:p>
          <a:p>
            <a:pPr marL="0" indent="0">
              <a:buNone/>
            </a:pPr>
            <a:endParaRPr lang="en-GB" sz="2000" dirty="0">
              <a:latin typeface="Montserrat" panose="00000500000000000000"/>
            </a:endParaRPr>
          </a:p>
          <a:p>
            <a:pPr marL="0" indent="0">
              <a:buNone/>
            </a:pPr>
            <a:r>
              <a:rPr lang="en-GB" sz="2000" dirty="0">
                <a:latin typeface="Montserrat" panose="00000500000000000000"/>
              </a:rPr>
              <a:t>How does it make you feel?</a:t>
            </a:r>
          </a:p>
        </p:txBody>
      </p:sp>
      <p:pic>
        <p:nvPicPr>
          <p:cNvPr id="4" name="Picture 2">
            <a:extLst>
              <a:ext uri="{FF2B5EF4-FFF2-40B4-BE49-F238E27FC236}">
                <a16:creationId xmlns:a16="http://schemas.microsoft.com/office/drawing/2014/main" id="{FB36B036-637E-4651-89B5-8D82F3964A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600312"/>
            <a:ext cx="5410200" cy="301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32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9B4F6-F21A-4F03-A791-919AD01EDBD8}"/>
              </a:ext>
            </a:extLst>
          </p:cNvPr>
          <p:cNvSpPr>
            <a:spLocks noGrp="1"/>
          </p:cNvSpPr>
          <p:nvPr>
            <p:ph type="title"/>
          </p:nvPr>
        </p:nvSpPr>
        <p:spPr>
          <a:xfrm>
            <a:off x="489586" y="0"/>
            <a:ext cx="10515600" cy="1325563"/>
          </a:xfrm>
        </p:spPr>
        <p:txBody>
          <a:bodyPr>
            <a:normAutofit/>
          </a:bodyPr>
          <a:lstStyle/>
          <a:p>
            <a:pPr algn="ctr"/>
            <a:r>
              <a:rPr lang="en-GB" sz="4000" b="1">
                <a:solidFill>
                  <a:schemeClr val="tx1"/>
                </a:solidFill>
                <a:latin typeface="Montserrat" panose="00000500000000000000"/>
              </a:rPr>
              <a:t>Marketing Fails</a:t>
            </a:r>
          </a:p>
        </p:txBody>
      </p:sp>
      <p:pic>
        <p:nvPicPr>
          <p:cNvPr id="5122" name="Picture 2" descr="Pepsi Pulls Controversial Kendall Jenner Ad After Outcry">
            <a:extLst>
              <a:ext uri="{FF2B5EF4-FFF2-40B4-BE49-F238E27FC236}">
                <a16:creationId xmlns:a16="http://schemas.microsoft.com/office/drawing/2014/main" id="{459F1BBE-2485-449B-B727-AD84D07E6C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1730" y="2334804"/>
            <a:ext cx="5715000" cy="30003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1" descr="A close up of a sign&#10;&#10;Description automatically generated">
            <a:extLst>
              <a:ext uri="{FF2B5EF4-FFF2-40B4-BE49-F238E27FC236}">
                <a16:creationId xmlns:a16="http://schemas.microsoft.com/office/drawing/2014/main" id="{BC17CDAA-A156-4677-A34D-CBAD268DC262}"/>
              </a:ext>
            </a:extLst>
          </p:cNvPr>
          <p:cNvPicPr>
            <a:picLocks noChangeAspect="1"/>
          </p:cNvPicPr>
          <p:nvPr/>
        </p:nvPicPr>
        <p:blipFill>
          <a:blip r:embed="rId4"/>
          <a:stretch>
            <a:fillRect/>
          </a:stretch>
        </p:blipFill>
        <p:spPr>
          <a:xfrm>
            <a:off x="1186814" y="1220379"/>
            <a:ext cx="3172265" cy="4114800"/>
          </a:xfrm>
          <a:prstGeom prst="rect">
            <a:avLst/>
          </a:prstGeom>
        </p:spPr>
      </p:pic>
      <p:sp>
        <p:nvSpPr>
          <p:cNvPr id="4" name="TextBox 3">
            <a:extLst>
              <a:ext uri="{FF2B5EF4-FFF2-40B4-BE49-F238E27FC236}">
                <a16:creationId xmlns:a16="http://schemas.microsoft.com/office/drawing/2014/main" id="{0E214286-3F7C-41B7-A1A7-9A38A3130F41}"/>
              </a:ext>
            </a:extLst>
          </p:cNvPr>
          <p:cNvSpPr txBox="1"/>
          <p:nvPr/>
        </p:nvSpPr>
        <p:spPr>
          <a:xfrm>
            <a:off x="2106712" y="5532887"/>
            <a:ext cx="2005232" cy="400110"/>
          </a:xfrm>
          <a:prstGeom prst="rect">
            <a:avLst/>
          </a:prstGeom>
          <a:noFill/>
        </p:spPr>
        <p:txBody>
          <a:bodyPr wrap="square" rtlCol="0">
            <a:spAutoFit/>
          </a:bodyPr>
          <a:lstStyle/>
          <a:p>
            <a:r>
              <a:rPr lang="en-GB" sz="2000" b="1">
                <a:latin typeface="Montserrat" panose="00000500000000000000"/>
              </a:rPr>
              <a:t>Starbucks</a:t>
            </a:r>
          </a:p>
        </p:txBody>
      </p:sp>
      <p:sp>
        <p:nvSpPr>
          <p:cNvPr id="11" name="TextBox 10">
            <a:extLst>
              <a:ext uri="{FF2B5EF4-FFF2-40B4-BE49-F238E27FC236}">
                <a16:creationId xmlns:a16="http://schemas.microsoft.com/office/drawing/2014/main" id="{C19BB0A3-4629-4C86-A07F-5316B198086A}"/>
              </a:ext>
            </a:extLst>
          </p:cNvPr>
          <p:cNvSpPr txBox="1"/>
          <p:nvPr/>
        </p:nvSpPr>
        <p:spPr>
          <a:xfrm>
            <a:off x="8204765" y="5532887"/>
            <a:ext cx="1136975" cy="400110"/>
          </a:xfrm>
          <a:prstGeom prst="rect">
            <a:avLst/>
          </a:prstGeom>
          <a:noFill/>
        </p:spPr>
        <p:txBody>
          <a:bodyPr wrap="square" rtlCol="0">
            <a:spAutoFit/>
          </a:bodyPr>
          <a:lstStyle/>
          <a:p>
            <a:r>
              <a:rPr lang="en-GB" sz="2000" b="1">
                <a:latin typeface="Montserrat" panose="00000500000000000000"/>
              </a:rPr>
              <a:t>Pepsi</a:t>
            </a:r>
          </a:p>
        </p:txBody>
      </p:sp>
    </p:spTree>
    <p:extLst>
      <p:ext uri="{BB962C8B-B14F-4D97-AF65-F5344CB8AC3E}">
        <p14:creationId xmlns:p14="http://schemas.microsoft.com/office/powerpoint/2010/main" val="2218298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 Media 6" title="People Are Outraged By This Pepsi Ad Starring Kendall Jenner">
            <a:hlinkClick r:id="" action="ppaction://media"/>
            <a:extLst>
              <a:ext uri="{FF2B5EF4-FFF2-40B4-BE49-F238E27FC236}">
                <a16:creationId xmlns:a16="http://schemas.microsoft.com/office/drawing/2014/main" id="{5E9C7656-09AF-474E-89E0-DD1DD5EB8674}"/>
              </a:ext>
            </a:extLst>
          </p:cNvPr>
          <p:cNvPicPr>
            <a:picLocks noRot="1" noChangeAspect="1"/>
          </p:cNvPicPr>
          <p:nvPr>
            <a:videoFile r:link="rId1"/>
          </p:nvPr>
        </p:nvPicPr>
        <p:blipFill>
          <a:blip r:embed="rId4"/>
          <a:stretch>
            <a:fillRect/>
          </a:stretch>
        </p:blipFill>
        <p:spPr>
          <a:xfrm>
            <a:off x="0" y="-30480"/>
            <a:ext cx="12192000" cy="6888480"/>
          </a:xfrm>
          <a:prstGeom prst="rect">
            <a:avLst/>
          </a:prstGeom>
        </p:spPr>
      </p:pic>
    </p:spTree>
    <p:extLst>
      <p:ext uri="{BB962C8B-B14F-4D97-AF65-F5344CB8AC3E}">
        <p14:creationId xmlns:p14="http://schemas.microsoft.com/office/powerpoint/2010/main" val="168393917"/>
      </p:ext>
    </p:extLst>
  </p:cSld>
  <p:clrMapOvr>
    <a:masterClrMapping/>
  </p:clrMapOvr>
  <p:timing>
    <p:tnLst>
      <p:par>
        <p:cTn id="1" dur="indefinite" restart="never" nodeType="tmRoot">
          <p:childTnLst>
            <p:video>
              <p:cMediaNode vol="80000">
                <p:cTn id="2" fill="hold" display="0">
                  <p:stCondLst>
                    <p:cond delay="indefinite"/>
                  </p:stCondLst>
                </p:cTn>
                <p:tgtEl>
                  <p:spTgt spid="7"/>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1391A-218D-4833-A627-2DFB3456E4C0}"/>
              </a:ext>
            </a:extLst>
          </p:cNvPr>
          <p:cNvSpPr>
            <a:spLocks noGrp="1"/>
          </p:cNvSpPr>
          <p:nvPr>
            <p:ph type="title"/>
          </p:nvPr>
        </p:nvSpPr>
        <p:spPr/>
        <p:txBody>
          <a:bodyPr>
            <a:normAutofit/>
          </a:bodyPr>
          <a:lstStyle/>
          <a:p>
            <a:r>
              <a:rPr lang="en-GB" sz="4000" b="1" dirty="0">
                <a:solidFill>
                  <a:schemeClr val="tx1"/>
                </a:solidFill>
                <a:latin typeface="Montserrat" panose="00000500000000000000"/>
              </a:rPr>
              <a:t>Social Media Platforms</a:t>
            </a:r>
          </a:p>
        </p:txBody>
      </p:sp>
      <p:sp>
        <p:nvSpPr>
          <p:cNvPr id="3" name="Content Placeholder 2">
            <a:extLst>
              <a:ext uri="{FF2B5EF4-FFF2-40B4-BE49-F238E27FC236}">
                <a16:creationId xmlns:a16="http://schemas.microsoft.com/office/drawing/2014/main" id="{ECFC2DE8-05D3-4CB9-8CBC-6641449FD4E4}"/>
              </a:ext>
            </a:extLst>
          </p:cNvPr>
          <p:cNvSpPr>
            <a:spLocks noGrp="1"/>
          </p:cNvSpPr>
          <p:nvPr>
            <p:ph idx="1"/>
          </p:nvPr>
        </p:nvSpPr>
        <p:spPr>
          <a:xfrm>
            <a:off x="838200" y="1596663"/>
            <a:ext cx="10515600" cy="4351338"/>
          </a:xfrm>
        </p:spPr>
        <p:txBody>
          <a:bodyPr>
            <a:normAutofit/>
          </a:bodyPr>
          <a:lstStyle/>
          <a:p>
            <a:pPr marL="0" indent="0">
              <a:buNone/>
            </a:pPr>
            <a:r>
              <a:rPr lang="en-GB" sz="2000" dirty="0">
                <a:latin typeface="Montserrat" panose="00000500000000000000"/>
              </a:rPr>
              <a:t>Different platforms will be relevant for different customer groups.</a:t>
            </a:r>
          </a:p>
          <a:p>
            <a:pPr marL="0" indent="0">
              <a:buNone/>
            </a:pPr>
            <a:endParaRPr lang="en-GB" sz="2000" dirty="0">
              <a:latin typeface="Montserrat" panose="00000500000000000000"/>
            </a:endParaRPr>
          </a:p>
          <a:p>
            <a:pPr marL="0" indent="0">
              <a:buNone/>
            </a:pPr>
            <a:r>
              <a:rPr lang="en-GB" sz="2000" dirty="0">
                <a:latin typeface="Montserrat" panose="00000500000000000000"/>
              </a:rPr>
              <a:t>Most popular platforms:</a:t>
            </a:r>
          </a:p>
          <a:p>
            <a:pPr marL="0" indent="0">
              <a:buNone/>
            </a:pPr>
            <a:endParaRPr lang="en-GB" sz="2000" dirty="0">
              <a:latin typeface="Montserrat" panose="00000500000000000000"/>
            </a:endParaRPr>
          </a:p>
          <a:p>
            <a:r>
              <a:rPr lang="en-GB" sz="2000" dirty="0">
                <a:latin typeface="Montserrat" panose="00000500000000000000"/>
              </a:rPr>
              <a:t>Facebook</a:t>
            </a:r>
          </a:p>
          <a:p>
            <a:r>
              <a:rPr lang="en-GB" sz="2000" dirty="0">
                <a:latin typeface="Montserrat" panose="00000500000000000000"/>
              </a:rPr>
              <a:t>Instagram</a:t>
            </a:r>
          </a:p>
          <a:p>
            <a:r>
              <a:rPr lang="en-GB" sz="2000" dirty="0">
                <a:latin typeface="Montserrat" panose="00000500000000000000"/>
              </a:rPr>
              <a:t>Twitter</a:t>
            </a:r>
          </a:p>
          <a:p>
            <a:r>
              <a:rPr lang="en-GB" sz="2000" dirty="0">
                <a:latin typeface="Montserrat" panose="00000500000000000000"/>
              </a:rPr>
              <a:t>YouTube</a:t>
            </a:r>
          </a:p>
          <a:p>
            <a:r>
              <a:rPr lang="en-GB" sz="2000" dirty="0">
                <a:latin typeface="Montserrat" panose="00000500000000000000"/>
              </a:rPr>
              <a:t>Pinterest</a:t>
            </a:r>
          </a:p>
          <a:p>
            <a:r>
              <a:rPr lang="en-GB" sz="2000" dirty="0" err="1">
                <a:latin typeface="Montserrat" panose="00000500000000000000"/>
              </a:rPr>
              <a:t>TikTok</a:t>
            </a:r>
            <a:r>
              <a:rPr lang="en-GB" sz="2000" dirty="0">
                <a:latin typeface="Montserrat" panose="00000500000000000000"/>
              </a:rPr>
              <a:t> </a:t>
            </a:r>
          </a:p>
        </p:txBody>
      </p:sp>
      <p:pic>
        <p:nvPicPr>
          <p:cNvPr id="5" name="Picture 4" descr="Icon&#10;&#10;Description automatically generated">
            <a:extLst>
              <a:ext uri="{FF2B5EF4-FFF2-40B4-BE49-F238E27FC236}">
                <a16:creationId xmlns:a16="http://schemas.microsoft.com/office/drawing/2014/main" id="{E3B63DE8-E991-49C5-ACED-FC28ED2F54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8485" y="3839800"/>
            <a:ext cx="1000703" cy="1001733"/>
          </a:xfrm>
          <a:prstGeom prst="rect">
            <a:avLst/>
          </a:prstGeom>
        </p:spPr>
      </p:pic>
      <p:pic>
        <p:nvPicPr>
          <p:cNvPr id="7" name="Picture 6" descr="Logo, icon&#10;&#10;Description automatically generated">
            <a:extLst>
              <a:ext uri="{FF2B5EF4-FFF2-40B4-BE49-F238E27FC236}">
                <a16:creationId xmlns:a16="http://schemas.microsoft.com/office/drawing/2014/main" id="{EC50945B-11F6-455D-B018-2A305CC3C1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9909" y="3772332"/>
            <a:ext cx="1000703" cy="1001733"/>
          </a:xfrm>
          <a:prstGeom prst="rect">
            <a:avLst/>
          </a:prstGeom>
        </p:spPr>
      </p:pic>
      <p:pic>
        <p:nvPicPr>
          <p:cNvPr id="9" name="Picture 8" descr="Icon&#10;&#10;Description automatically generated">
            <a:extLst>
              <a:ext uri="{FF2B5EF4-FFF2-40B4-BE49-F238E27FC236}">
                <a16:creationId xmlns:a16="http://schemas.microsoft.com/office/drawing/2014/main" id="{94752787-3F20-416E-AE80-ED05AEEE64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2992" y="4408135"/>
            <a:ext cx="1000703" cy="1001733"/>
          </a:xfrm>
          <a:prstGeom prst="rect">
            <a:avLst/>
          </a:prstGeom>
        </p:spPr>
      </p:pic>
    </p:spTree>
    <p:extLst>
      <p:ext uri="{BB962C8B-B14F-4D97-AF65-F5344CB8AC3E}">
        <p14:creationId xmlns:p14="http://schemas.microsoft.com/office/powerpoint/2010/main" val="4034770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31922-F634-49C6-B802-F05337863D42}"/>
              </a:ext>
            </a:extLst>
          </p:cNvPr>
          <p:cNvSpPr>
            <a:spLocks noGrp="1"/>
          </p:cNvSpPr>
          <p:nvPr>
            <p:ph type="title"/>
          </p:nvPr>
        </p:nvSpPr>
        <p:spPr/>
        <p:txBody>
          <a:bodyPr>
            <a:normAutofit/>
          </a:bodyPr>
          <a:lstStyle/>
          <a:p>
            <a:r>
              <a:rPr lang="en-GB" sz="4000" b="1">
                <a:solidFill>
                  <a:schemeClr val="tx1"/>
                </a:solidFill>
                <a:latin typeface="Montserrat" panose="00000500000000000000"/>
              </a:rPr>
              <a:t>Case Study: </a:t>
            </a:r>
            <a:r>
              <a:rPr lang="en-GB" sz="4000">
                <a:solidFill>
                  <a:schemeClr val="tx1"/>
                </a:solidFill>
                <a:latin typeface="Montserrat" panose="00000500000000000000"/>
              </a:rPr>
              <a:t>Spotify Wrapped</a:t>
            </a:r>
          </a:p>
        </p:txBody>
      </p:sp>
      <p:pic>
        <p:nvPicPr>
          <p:cNvPr id="1028" name="Picture 4">
            <a:extLst>
              <a:ext uri="{FF2B5EF4-FFF2-40B4-BE49-F238E27FC236}">
                <a16:creationId xmlns:a16="http://schemas.microsoft.com/office/drawing/2014/main" id="{8FD6FE1D-E720-4A4E-A683-9A18577089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070631"/>
            <a:ext cx="5486400" cy="27167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spotify social media campaign">
            <a:extLst>
              <a:ext uri="{FF2B5EF4-FFF2-40B4-BE49-F238E27FC236}">
                <a16:creationId xmlns:a16="http://schemas.microsoft.com/office/drawing/2014/main" id="{549F2C7B-3D5E-4F4B-8615-69571909FD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8452" y="2251583"/>
            <a:ext cx="3497567" cy="2310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927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31385-D1F5-418B-827C-FA169B4BCCCC}"/>
              </a:ext>
            </a:extLst>
          </p:cNvPr>
          <p:cNvSpPr>
            <a:spLocks noGrp="1"/>
          </p:cNvSpPr>
          <p:nvPr>
            <p:ph type="title"/>
          </p:nvPr>
        </p:nvSpPr>
        <p:spPr/>
        <p:txBody>
          <a:bodyPr/>
          <a:lstStyle/>
          <a:p>
            <a:endParaRPr lang="en-GB"/>
          </a:p>
        </p:txBody>
      </p:sp>
      <p:pic>
        <p:nvPicPr>
          <p:cNvPr id="4" name="Picture 12" descr="Diagram&#10;&#10;Description automatically generated">
            <a:extLst>
              <a:ext uri="{FF2B5EF4-FFF2-40B4-BE49-F238E27FC236}">
                <a16:creationId xmlns:a16="http://schemas.microsoft.com/office/drawing/2014/main" id="{7A7E84BA-FC5E-45A7-93DE-6753E1AB2161}"/>
              </a:ext>
            </a:extLst>
          </p:cNvPr>
          <p:cNvPicPr>
            <a:picLocks noChangeAspect="1"/>
          </p:cNvPicPr>
          <p:nvPr/>
        </p:nvPicPr>
        <p:blipFill>
          <a:blip r:embed="rId2"/>
          <a:stretch>
            <a:fillRect/>
          </a:stretch>
        </p:blipFill>
        <p:spPr>
          <a:xfrm>
            <a:off x="3719728" y="1253331"/>
            <a:ext cx="4387599" cy="4351338"/>
          </a:xfrm>
          <a:prstGeom prst="rect">
            <a:avLst/>
          </a:prstGeom>
        </p:spPr>
      </p:pic>
    </p:spTree>
    <p:extLst>
      <p:ext uri="{BB962C8B-B14F-4D97-AF65-F5344CB8AC3E}">
        <p14:creationId xmlns:p14="http://schemas.microsoft.com/office/powerpoint/2010/main" val="2941184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A05C0-989E-4E33-AA2F-9ECF887E230B}"/>
              </a:ext>
            </a:extLst>
          </p:cNvPr>
          <p:cNvSpPr>
            <a:spLocks noGrp="1"/>
          </p:cNvSpPr>
          <p:nvPr>
            <p:ph type="title"/>
          </p:nvPr>
        </p:nvSpPr>
        <p:spPr/>
        <p:txBody>
          <a:bodyPr>
            <a:normAutofit/>
          </a:bodyPr>
          <a:lstStyle/>
          <a:p>
            <a:pPr algn="ctr"/>
            <a:r>
              <a:rPr lang="en-GB" sz="4000" b="1">
                <a:solidFill>
                  <a:schemeClr val="tx1"/>
                </a:solidFill>
                <a:latin typeface="Montserrat" panose="00000500000000000000"/>
              </a:rPr>
              <a:t>Round - Up</a:t>
            </a:r>
          </a:p>
        </p:txBody>
      </p:sp>
      <p:sp>
        <p:nvSpPr>
          <p:cNvPr id="3" name="Content Placeholder 2">
            <a:extLst>
              <a:ext uri="{FF2B5EF4-FFF2-40B4-BE49-F238E27FC236}">
                <a16:creationId xmlns:a16="http://schemas.microsoft.com/office/drawing/2014/main" id="{6355BE17-BF07-4B1D-9686-E426A9287CE3}"/>
              </a:ext>
            </a:extLst>
          </p:cNvPr>
          <p:cNvSpPr>
            <a:spLocks noGrp="1"/>
          </p:cNvSpPr>
          <p:nvPr>
            <p:ph idx="1"/>
          </p:nvPr>
        </p:nvSpPr>
        <p:spPr>
          <a:xfrm>
            <a:off x="4797510" y="2012188"/>
            <a:ext cx="3098457" cy="3054082"/>
          </a:xfrm>
        </p:spPr>
        <p:txBody>
          <a:bodyPr>
            <a:normAutofit lnSpcReduction="10000"/>
          </a:bodyPr>
          <a:lstStyle/>
          <a:p>
            <a:r>
              <a:rPr lang="en-GB" sz="2000" dirty="0">
                <a:latin typeface="Montserrat" panose="00000500000000000000"/>
              </a:rPr>
              <a:t>What is Marketing?</a:t>
            </a:r>
            <a:br>
              <a:rPr lang="en-GB" sz="2000" dirty="0">
                <a:latin typeface="Montserrat" panose="00000500000000000000"/>
              </a:rPr>
            </a:br>
            <a:endParaRPr lang="en-US" sz="2000" dirty="0">
              <a:latin typeface="Montserrat" panose="00000500000000000000"/>
            </a:endParaRPr>
          </a:p>
          <a:p>
            <a:r>
              <a:rPr lang="en-GB" sz="2000" dirty="0">
                <a:latin typeface="Montserrat" panose="00000500000000000000"/>
              </a:rPr>
              <a:t>Types of Marketing</a:t>
            </a:r>
            <a:br>
              <a:rPr lang="en-GB" sz="2000" dirty="0">
                <a:latin typeface="Montserrat" panose="00000500000000000000"/>
              </a:rPr>
            </a:br>
            <a:endParaRPr lang="en-GB" sz="2000" dirty="0">
              <a:latin typeface="Montserrat" panose="00000500000000000000"/>
              <a:cs typeface="Calibri"/>
            </a:endParaRPr>
          </a:p>
          <a:p>
            <a:r>
              <a:rPr lang="en-GB" sz="2000" dirty="0">
                <a:latin typeface="Montserrat" panose="00000500000000000000"/>
              </a:rPr>
              <a:t>Marketing Methods</a:t>
            </a:r>
            <a:br>
              <a:rPr lang="en-GB" sz="2000" dirty="0">
                <a:latin typeface="Montserrat" panose="00000500000000000000"/>
                <a:cs typeface="Calibri"/>
              </a:rPr>
            </a:br>
            <a:endParaRPr lang="en-GB" sz="2000" dirty="0">
              <a:latin typeface="Montserrat" panose="00000500000000000000"/>
              <a:cs typeface="Calibri"/>
            </a:endParaRPr>
          </a:p>
          <a:p>
            <a:r>
              <a:rPr lang="en-GB" sz="2000" dirty="0">
                <a:latin typeface="Montserrat" panose="00000500000000000000"/>
                <a:cs typeface="Calibri"/>
              </a:rPr>
              <a:t>Customer Channels</a:t>
            </a:r>
          </a:p>
          <a:p>
            <a:endParaRPr lang="en-GB" sz="2000" dirty="0">
              <a:latin typeface="Montserrat" panose="00000500000000000000"/>
              <a:cs typeface="Calibri"/>
            </a:endParaRPr>
          </a:p>
          <a:p>
            <a:r>
              <a:rPr lang="en-GB" sz="2000" dirty="0">
                <a:latin typeface="Montserrat" panose="00000500000000000000"/>
                <a:cs typeface="Calibri"/>
              </a:rPr>
              <a:t>Social Media</a:t>
            </a:r>
          </a:p>
          <a:p>
            <a:pPr marL="0" indent="0">
              <a:buNone/>
            </a:pPr>
            <a:endParaRPr lang="en-GB" dirty="0">
              <a:solidFill>
                <a:srgbClr val="898989"/>
              </a:solidFill>
            </a:endParaRPr>
          </a:p>
        </p:txBody>
      </p:sp>
      <p:pic>
        <p:nvPicPr>
          <p:cNvPr id="5" name="Picture 4">
            <a:extLst>
              <a:ext uri="{FF2B5EF4-FFF2-40B4-BE49-F238E27FC236}">
                <a16:creationId xmlns:a16="http://schemas.microsoft.com/office/drawing/2014/main" id="{28F5F685-AE47-42D3-9B46-51BEF54310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2578" y="3429000"/>
            <a:ext cx="2909491" cy="1637270"/>
          </a:xfrm>
          <a:prstGeom prst="rect">
            <a:avLst/>
          </a:prstGeom>
        </p:spPr>
      </p:pic>
    </p:spTree>
    <p:extLst>
      <p:ext uri="{BB962C8B-B14F-4D97-AF65-F5344CB8AC3E}">
        <p14:creationId xmlns:p14="http://schemas.microsoft.com/office/powerpoint/2010/main" val="497260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2596F-3D21-42A5-9975-A0664EECEDC7}"/>
              </a:ext>
            </a:extLst>
          </p:cNvPr>
          <p:cNvSpPr>
            <a:spLocks noGrp="1"/>
          </p:cNvSpPr>
          <p:nvPr>
            <p:ph type="ctrTitle"/>
          </p:nvPr>
        </p:nvSpPr>
        <p:spPr/>
        <p:txBody>
          <a:bodyPr/>
          <a:lstStyle/>
          <a:p>
            <a:endParaRPr lang="en-GB"/>
          </a:p>
        </p:txBody>
      </p:sp>
      <p:sp>
        <p:nvSpPr>
          <p:cNvPr id="3" name="Text Placeholder 2">
            <a:extLst>
              <a:ext uri="{FF2B5EF4-FFF2-40B4-BE49-F238E27FC236}">
                <a16:creationId xmlns:a16="http://schemas.microsoft.com/office/drawing/2014/main" id="{8AB0D1A9-669C-4B06-9CF2-54EB725E06F5}"/>
              </a:ext>
            </a:extLst>
          </p:cNvPr>
          <p:cNvSpPr>
            <a:spLocks noGrp="1"/>
          </p:cNvSpPr>
          <p:nvPr>
            <p:ph type="body" sz="quarter" idx="10"/>
          </p:nvPr>
        </p:nvSpPr>
        <p:spPr/>
        <p:txBody>
          <a:bodyPr/>
          <a:lstStyle/>
          <a:p>
            <a:endParaRPr lang="en-GB"/>
          </a:p>
        </p:txBody>
      </p:sp>
      <p:pic>
        <p:nvPicPr>
          <p:cNvPr id="6" name="Picture 5">
            <a:extLst>
              <a:ext uri="{FF2B5EF4-FFF2-40B4-BE49-F238E27FC236}">
                <a16:creationId xmlns:a16="http://schemas.microsoft.com/office/drawing/2014/main" id="{1C9516EA-7AEA-4C5B-ADA2-CDA7739B4F08}"/>
              </a:ext>
            </a:extLst>
          </p:cNvPr>
          <p:cNvPicPr>
            <a:picLocks noChangeAspect="1"/>
          </p:cNvPicPr>
          <p:nvPr/>
        </p:nvPicPr>
        <p:blipFill>
          <a:blip r:embed="rId3"/>
          <a:stretch>
            <a:fillRect/>
          </a:stretch>
        </p:blipFill>
        <p:spPr>
          <a:xfrm>
            <a:off x="485774" y="0"/>
            <a:ext cx="11007726" cy="6155454"/>
          </a:xfrm>
          <a:prstGeom prst="rect">
            <a:avLst/>
          </a:prstGeom>
        </p:spPr>
      </p:pic>
    </p:spTree>
    <p:extLst>
      <p:ext uri="{BB962C8B-B14F-4D97-AF65-F5344CB8AC3E}">
        <p14:creationId xmlns:p14="http://schemas.microsoft.com/office/powerpoint/2010/main" val="9574829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FC86B-E362-4ABB-9566-BC6A03C0AA95}"/>
              </a:ext>
            </a:extLst>
          </p:cNvPr>
          <p:cNvSpPr>
            <a:spLocks noGrp="1"/>
          </p:cNvSpPr>
          <p:nvPr>
            <p:ph type="title"/>
          </p:nvPr>
        </p:nvSpPr>
        <p:spPr/>
        <p:txBody>
          <a:bodyPr/>
          <a:lstStyle/>
          <a:p>
            <a:endParaRPr lang="en-GB"/>
          </a:p>
        </p:txBody>
      </p:sp>
      <p:pic>
        <p:nvPicPr>
          <p:cNvPr id="6" name="Online Media 5" title="Closing the Gender Gap in Engineering &amp; Technology I Shell #makethefuture">
            <a:hlinkClick r:id="" action="ppaction://media"/>
            <a:extLst>
              <a:ext uri="{FF2B5EF4-FFF2-40B4-BE49-F238E27FC236}">
                <a16:creationId xmlns:a16="http://schemas.microsoft.com/office/drawing/2014/main" id="{6E69EA14-EE41-4C02-886D-0D06A0C7DCFA}"/>
              </a:ext>
            </a:extLst>
          </p:cNvPr>
          <p:cNvPicPr>
            <a:picLocks noGrp="1" noRot="1" noChangeAspect="1"/>
          </p:cNvPicPr>
          <p:nvPr>
            <p:ph idx="1"/>
            <a:videoFile r:link="rId1"/>
          </p:nvPr>
        </p:nvPicPr>
        <p:blipFill>
          <a:blip r:embed="rId4"/>
          <a:stretch>
            <a:fillRect/>
          </a:stretch>
        </p:blipFill>
        <p:spPr>
          <a:xfrm>
            <a:off x="-328986" y="-59212"/>
            <a:ext cx="12346815" cy="6976423"/>
          </a:xfrm>
          <a:prstGeom prst="rect">
            <a:avLst/>
          </a:prstGeom>
        </p:spPr>
      </p:pic>
    </p:spTree>
    <p:extLst>
      <p:ext uri="{BB962C8B-B14F-4D97-AF65-F5344CB8AC3E}">
        <p14:creationId xmlns:p14="http://schemas.microsoft.com/office/powerpoint/2010/main" val="8231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Icon&#10;&#10;Description automatically generated">
            <a:extLst>
              <a:ext uri="{FF2B5EF4-FFF2-40B4-BE49-F238E27FC236}">
                <a16:creationId xmlns:a16="http://schemas.microsoft.com/office/drawing/2014/main" id="{1C8A0BC6-2852-4820-BF26-563E2F169CE0}"/>
              </a:ext>
            </a:extLst>
          </p:cNvPr>
          <p:cNvPicPr>
            <a:picLocks noChangeAspect="1"/>
          </p:cNvPicPr>
          <p:nvPr/>
        </p:nvPicPr>
        <p:blipFill>
          <a:blip r:embed="rId3"/>
          <a:stretch>
            <a:fillRect/>
          </a:stretch>
        </p:blipFill>
        <p:spPr>
          <a:xfrm>
            <a:off x="8795404" y="2670307"/>
            <a:ext cx="2743200" cy="2743200"/>
          </a:xfrm>
          <a:prstGeom prst="rect">
            <a:avLst/>
          </a:prstGeom>
        </p:spPr>
      </p:pic>
      <p:sp>
        <p:nvSpPr>
          <p:cNvPr id="10" name="TextBox 9">
            <a:extLst>
              <a:ext uri="{FF2B5EF4-FFF2-40B4-BE49-F238E27FC236}">
                <a16:creationId xmlns:a16="http://schemas.microsoft.com/office/drawing/2014/main" id="{A30E7EF3-C9A8-4FE4-89F3-3E2A73B057D8}"/>
              </a:ext>
            </a:extLst>
          </p:cNvPr>
          <p:cNvSpPr txBox="1"/>
          <p:nvPr/>
        </p:nvSpPr>
        <p:spPr>
          <a:xfrm>
            <a:off x="-3396854" y="602648"/>
            <a:ext cx="12227496" cy="830997"/>
          </a:xfrm>
          <a:prstGeom prst="rect">
            <a:avLst/>
          </a:prstGeom>
          <a:noFill/>
        </p:spPr>
        <p:txBody>
          <a:bodyPr wrap="square" lIns="91440" tIns="45720" rIns="91440" bIns="45720" rtlCol="0" anchor="t">
            <a:spAutoFit/>
          </a:bodyPr>
          <a:lstStyle/>
          <a:p>
            <a:pPr algn="ctr">
              <a:defRPr/>
            </a:pPr>
            <a:r>
              <a:rPr lang="en-GB" sz="4800" b="1" dirty="0">
                <a:solidFill>
                  <a:srgbClr val="84C0F5"/>
                </a:solidFill>
                <a:latin typeface="Mont Black"/>
              </a:rPr>
              <a:t>Get In Touch:</a:t>
            </a:r>
          </a:p>
        </p:txBody>
      </p:sp>
      <p:pic>
        <p:nvPicPr>
          <p:cNvPr id="11" name="Graphic 11" descr="Email with solid fill">
            <a:extLst>
              <a:ext uri="{FF2B5EF4-FFF2-40B4-BE49-F238E27FC236}">
                <a16:creationId xmlns:a16="http://schemas.microsoft.com/office/drawing/2014/main" id="{EB0FDC8A-3F5F-4082-8FCC-F7D7A55131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6265" y="3164456"/>
            <a:ext cx="467621" cy="467621"/>
          </a:xfrm>
          <a:prstGeom prst="rect">
            <a:avLst/>
          </a:prstGeom>
        </p:spPr>
      </p:pic>
      <p:sp>
        <p:nvSpPr>
          <p:cNvPr id="12" name="TextBox 11">
            <a:extLst>
              <a:ext uri="{FF2B5EF4-FFF2-40B4-BE49-F238E27FC236}">
                <a16:creationId xmlns:a16="http://schemas.microsoft.com/office/drawing/2014/main" id="{E9D6576B-6E0E-4957-A69D-B8365B37A977}"/>
              </a:ext>
            </a:extLst>
          </p:cNvPr>
          <p:cNvSpPr txBox="1"/>
          <p:nvPr/>
        </p:nvSpPr>
        <p:spPr>
          <a:xfrm>
            <a:off x="1238063" y="3296140"/>
            <a:ext cx="7707846"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dirty="0">
                <a:latin typeface="Mont"/>
                <a:hlinkClick r:id="rId6"/>
              </a:rPr>
              <a:t>Morven.McColl@yes.org.uk</a:t>
            </a:r>
            <a:endParaRPr lang="en-GB" sz="2400" b="1" dirty="0">
              <a:latin typeface="Mont"/>
            </a:endParaRPr>
          </a:p>
          <a:p>
            <a:endParaRPr lang="en-GB" sz="2400" b="1" dirty="0">
              <a:latin typeface="Mont"/>
            </a:endParaRPr>
          </a:p>
          <a:p>
            <a:r>
              <a:rPr lang="en-GB" sz="2400" b="1" dirty="0">
                <a:latin typeface="Mont"/>
                <a:hlinkClick r:id="rId7"/>
              </a:rPr>
              <a:t>Morven McColl (@morven_mccoll) / Twitter</a:t>
            </a:r>
            <a:endParaRPr lang="en-GB" sz="2400" b="1" dirty="0">
              <a:latin typeface="Mont"/>
            </a:endParaRPr>
          </a:p>
          <a:p>
            <a:endParaRPr lang="en-GB" sz="2400" b="1" dirty="0">
              <a:latin typeface="Mont"/>
            </a:endParaRPr>
          </a:p>
          <a:p>
            <a:r>
              <a:rPr lang="en-GB" sz="2400" b="1" dirty="0">
                <a:latin typeface="Mont"/>
                <a:hlinkClick r:id="rId8"/>
              </a:rPr>
              <a:t>Morven McColl | LinkedIn</a:t>
            </a:r>
            <a:endParaRPr lang="en-GB" sz="2400" b="1" dirty="0">
              <a:latin typeface="Mont"/>
            </a:endParaRPr>
          </a:p>
        </p:txBody>
      </p:sp>
      <p:pic>
        <p:nvPicPr>
          <p:cNvPr id="14" name="Graphic 14" descr="Address Book outline">
            <a:extLst>
              <a:ext uri="{FF2B5EF4-FFF2-40B4-BE49-F238E27FC236}">
                <a16:creationId xmlns:a16="http://schemas.microsoft.com/office/drawing/2014/main" id="{46ABA14D-26A6-49A0-BE0B-A900150F980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82439" y="1826235"/>
            <a:ext cx="851494" cy="851494"/>
          </a:xfrm>
          <a:prstGeom prst="rect">
            <a:avLst/>
          </a:prstGeom>
        </p:spPr>
      </p:pic>
      <p:sp>
        <p:nvSpPr>
          <p:cNvPr id="15" name="TextBox 14">
            <a:extLst>
              <a:ext uri="{FF2B5EF4-FFF2-40B4-BE49-F238E27FC236}">
                <a16:creationId xmlns:a16="http://schemas.microsoft.com/office/drawing/2014/main" id="{E5BDAEF9-7E3C-4122-AFC7-02F93F5F8630}"/>
              </a:ext>
            </a:extLst>
          </p:cNvPr>
          <p:cNvSpPr txBox="1"/>
          <p:nvPr/>
        </p:nvSpPr>
        <p:spPr>
          <a:xfrm>
            <a:off x="1233933" y="1728762"/>
            <a:ext cx="1066512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dirty="0">
                <a:latin typeface="Mont"/>
              </a:rPr>
              <a:t>Morven McColl</a:t>
            </a:r>
            <a:endParaRPr lang="en-US" sz="2000" dirty="0"/>
          </a:p>
        </p:txBody>
      </p:sp>
      <p:sp>
        <p:nvSpPr>
          <p:cNvPr id="17" name="TextBox 16">
            <a:extLst>
              <a:ext uri="{FF2B5EF4-FFF2-40B4-BE49-F238E27FC236}">
                <a16:creationId xmlns:a16="http://schemas.microsoft.com/office/drawing/2014/main" id="{5226D3FD-9C50-4888-82B1-674DA18F16EA}"/>
              </a:ext>
            </a:extLst>
          </p:cNvPr>
          <p:cNvSpPr txBox="1"/>
          <p:nvPr/>
        </p:nvSpPr>
        <p:spPr>
          <a:xfrm>
            <a:off x="1233933" y="2292874"/>
            <a:ext cx="1066512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dirty="0">
                <a:latin typeface="Mont"/>
              </a:rPr>
              <a:t>Programme Executive – Bridge 2 Business</a:t>
            </a:r>
            <a:endParaRPr lang="en-US" sz="2800" dirty="0"/>
          </a:p>
        </p:txBody>
      </p:sp>
      <p:pic>
        <p:nvPicPr>
          <p:cNvPr id="13" name="Picture 8" descr="Logo, icon&#10;&#10;Description automatically generated">
            <a:extLst>
              <a:ext uri="{FF2B5EF4-FFF2-40B4-BE49-F238E27FC236}">
                <a16:creationId xmlns:a16="http://schemas.microsoft.com/office/drawing/2014/main" id="{A3E2BBA9-9872-43E9-9A0E-8A3B6B8EFB74}"/>
              </a:ext>
            </a:extLst>
          </p:cNvPr>
          <p:cNvPicPr>
            <a:picLocks noChangeAspect="1"/>
          </p:cNvPicPr>
          <p:nvPr/>
        </p:nvPicPr>
        <p:blipFill>
          <a:blip r:embed="rId11"/>
          <a:stretch>
            <a:fillRect/>
          </a:stretch>
        </p:blipFill>
        <p:spPr>
          <a:xfrm>
            <a:off x="569619" y="3989655"/>
            <a:ext cx="586355" cy="569778"/>
          </a:xfrm>
          <a:prstGeom prst="rect">
            <a:avLst/>
          </a:prstGeom>
        </p:spPr>
      </p:pic>
      <p:pic>
        <p:nvPicPr>
          <p:cNvPr id="1026" name="Picture 2" descr="Linkedin - Free social media icons">
            <a:extLst>
              <a:ext uri="{FF2B5EF4-FFF2-40B4-BE49-F238E27FC236}">
                <a16:creationId xmlns:a16="http://schemas.microsoft.com/office/drawing/2014/main" id="{AF20992F-B003-4F22-A6BC-B763AA51200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4959" y="4879587"/>
            <a:ext cx="425302" cy="425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31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AB68F-6221-44E6-B2F4-C17E09DED0FA}"/>
              </a:ext>
            </a:extLst>
          </p:cNvPr>
          <p:cNvSpPr>
            <a:spLocks noGrp="1"/>
          </p:cNvSpPr>
          <p:nvPr>
            <p:ph type="ctrTitle"/>
          </p:nvPr>
        </p:nvSpPr>
        <p:spPr>
          <a:xfrm>
            <a:off x="3387811" y="1434139"/>
            <a:ext cx="5416377" cy="1748251"/>
          </a:xfrm>
        </p:spPr>
        <p:txBody>
          <a:bodyPr>
            <a:normAutofit fontScale="90000"/>
          </a:bodyPr>
          <a:lstStyle/>
          <a:p>
            <a:r>
              <a:rPr lang="en-GB" sz="6000" b="1">
                <a:solidFill>
                  <a:srgbClr val="677B91"/>
                </a:solidFill>
                <a:latin typeface="Montserrat" panose="00000500000000000000"/>
              </a:rPr>
              <a:t>Any Questions?</a:t>
            </a:r>
            <a:br>
              <a:rPr lang="en-GB" sz="6000" b="1">
                <a:solidFill>
                  <a:srgbClr val="677B91"/>
                </a:solidFill>
                <a:latin typeface="Montserrat" panose="00000500000000000000"/>
              </a:rPr>
            </a:br>
            <a:endParaRPr lang="en-GB" sz="6000" b="1">
              <a:solidFill>
                <a:srgbClr val="677B91"/>
              </a:solidFill>
              <a:latin typeface="Montserrat" panose="00000500000000000000"/>
            </a:endParaRPr>
          </a:p>
        </p:txBody>
      </p:sp>
      <p:pic>
        <p:nvPicPr>
          <p:cNvPr id="5" name="Picture 4">
            <a:extLst>
              <a:ext uri="{FF2B5EF4-FFF2-40B4-BE49-F238E27FC236}">
                <a16:creationId xmlns:a16="http://schemas.microsoft.com/office/drawing/2014/main" id="{26BA0E81-80C0-4B8C-9185-208C460F8F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083" y="3253636"/>
            <a:ext cx="3255271" cy="1831852"/>
          </a:xfrm>
          <a:prstGeom prst="rect">
            <a:avLst/>
          </a:prstGeom>
        </p:spPr>
      </p:pic>
    </p:spTree>
    <p:extLst>
      <p:ext uri="{BB962C8B-B14F-4D97-AF65-F5344CB8AC3E}">
        <p14:creationId xmlns:p14="http://schemas.microsoft.com/office/powerpoint/2010/main" val="1509911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AB68F-6221-44E6-B2F4-C17E09DED0FA}"/>
              </a:ext>
            </a:extLst>
          </p:cNvPr>
          <p:cNvSpPr>
            <a:spLocks noGrp="1"/>
          </p:cNvSpPr>
          <p:nvPr>
            <p:ph type="ctrTitle"/>
          </p:nvPr>
        </p:nvSpPr>
        <p:spPr>
          <a:xfrm>
            <a:off x="1163235" y="203767"/>
            <a:ext cx="9144000" cy="1191491"/>
          </a:xfrm>
        </p:spPr>
        <p:txBody>
          <a:bodyPr>
            <a:normAutofit/>
          </a:bodyPr>
          <a:lstStyle/>
          <a:p>
            <a:r>
              <a:rPr lang="en-GB" sz="4800" b="1" dirty="0">
                <a:solidFill>
                  <a:schemeClr val="tx1"/>
                </a:solidFill>
                <a:latin typeface="Montserrat" panose="00000500000000000000"/>
              </a:rPr>
              <a:t>The Purpose</a:t>
            </a:r>
          </a:p>
        </p:txBody>
      </p:sp>
      <p:sp>
        <p:nvSpPr>
          <p:cNvPr id="6" name="TextBox 5">
            <a:extLst>
              <a:ext uri="{FF2B5EF4-FFF2-40B4-BE49-F238E27FC236}">
                <a16:creationId xmlns:a16="http://schemas.microsoft.com/office/drawing/2014/main" id="{8DCC442F-86E9-4EAF-846D-85EC459AAD92}"/>
              </a:ext>
            </a:extLst>
          </p:cNvPr>
          <p:cNvSpPr txBox="1"/>
          <p:nvPr/>
        </p:nvSpPr>
        <p:spPr>
          <a:xfrm>
            <a:off x="972830" y="2261167"/>
            <a:ext cx="3776970" cy="646331"/>
          </a:xfrm>
          <a:prstGeom prst="rect">
            <a:avLst/>
          </a:prstGeom>
          <a:noFill/>
        </p:spPr>
        <p:txBody>
          <a:bodyPr wrap="square" rtlCol="0">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11" name="TextBox 10">
            <a:extLst>
              <a:ext uri="{FF2B5EF4-FFF2-40B4-BE49-F238E27FC236}">
                <a16:creationId xmlns:a16="http://schemas.microsoft.com/office/drawing/2014/main" id="{94705E1D-B78C-4BAD-853A-908A04E62B5D}"/>
              </a:ext>
            </a:extLst>
          </p:cNvPr>
          <p:cNvSpPr txBox="1"/>
          <p:nvPr/>
        </p:nvSpPr>
        <p:spPr>
          <a:xfrm>
            <a:off x="1152939" y="1720840"/>
            <a:ext cx="6248757" cy="646331"/>
          </a:xfrm>
          <a:prstGeom prst="rect">
            <a:avLst/>
          </a:prstGeom>
          <a:noFill/>
        </p:spPr>
        <p:txBody>
          <a:bodyPr wrap="square" rtlCol="0">
            <a:spAutoFit/>
          </a:bodyPr>
          <a:lstStyle/>
          <a:p>
            <a:endParaRPr lang="en-GB" dirty="0"/>
          </a:p>
          <a:p>
            <a:pPr marL="285750" indent="-285750">
              <a:buFont typeface="Arial" panose="020B0604020202020204" pitchFamily="34" charset="0"/>
              <a:buChar char="•"/>
            </a:pPr>
            <a:endParaRPr lang="en-GB" dirty="0"/>
          </a:p>
        </p:txBody>
      </p:sp>
      <p:sp>
        <p:nvSpPr>
          <p:cNvPr id="10" name="TextBox 9">
            <a:extLst>
              <a:ext uri="{FF2B5EF4-FFF2-40B4-BE49-F238E27FC236}">
                <a16:creationId xmlns:a16="http://schemas.microsoft.com/office/drawing/2014/main" id="{FEA9EE36-25E3-48E2-B4BA-B0AD9CBCEB44}"/>
              </a:ext>
            </a:extLst>
          </p:cNvPr>
          <p:cNvSpPr txBox="1"/>
          <p:nvPr/>
        </p:nvSpPr>
        <p:spPr>
          <a:xfrm>
            <a:off x="547317" y="1668207"/>
            <a:ext cx="5174065" cy="1015663"/>
          </a:xfrm>
          <a:prstGeom prst="rect">
            <a:avLst/>
          </a:prstGeom>
          <a:noFill/>
        </p:spPr>
        <p:txBody>
          <a:bodyPr wrap="square">
            <a:spAutoFit/>
          </a:bodyPr>
          <a:lstStyle/>
          <a:p>
            <a:r>
              <a:rPr lang="en-GB" sz="2000" b="0" i="0" dirty="0">
                <a:solidFill>
                  <a:srgbClr val="636363"/>
                </a:solidFill>
                <a:effectLst/>
                <a:latin typeface="Montserrat" panose="00000500000000000000" pitchFamily="2" charset="0"/>
              </a:rPr>
              <a:t>According the recent UCAS data, 35% of STEM students in further and higher education in the UK are women.</a:t>
            </a:r>
            <a:endParaRPr lang="en-GB" sz="2000" dirty="0">
              <a:latin typeface="Montserrat" panose="00000500000000000000" pitchFamily="2" charset="0"/>
            </a:endParaRPr>
          </a:p>
        </p:txBody>
      </p:sp>
      <p:pic>
        <p:nvPicPr>
          <p:cNvPr id="2050" name="Picture 2" descr="Women in STEM">
            <a:extLst>
              <a:ext uri="{FF2B5EF4-FFF2-40B4-BE49-F238E27FC236}">
                <a16:creationId xmlns:a16="http://schemas.microsoft.com/office/drawing/2014/main" id="{F5087838-70A7-4055-BF47-BE91D3F4A1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926" y="2886716"/>
            <a:ext cx="4474777" cy="282805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picture containing text, room&#10;&#10;Description automatically generated">
            <a:extLst>
              <a:ext uri="{FF2B5EF4-FFF2-40B4-BE49-F238E27FC236}">
                <a16:creationId xmlns:a16="http://schemas.microsoft.com/office/drawing/2014/main" id="{2AAF5F6A-CD2A-4077-BE9A-BE036F1CD7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0181" y="2692753"/>
            <a:ext cx="4184381" cy="3208025"/>
          </a:xfrm>
          <a:prstGeom prst="rect">
            <a:avLst/>
          </a:prstGeom>
        </p:spPr>
      </p:pic>
      <p:sp>
        <p:nvSpPr>
          <p:cNvPr id="17" name="TextBox 16">
            <a:extLst>
              <a:ext uri="{FF2B5EF4-FFF2-40B4-BE49-F238E27FC236}">
                <a16:creationId xmlns:a16="http://schemas.microsoft.com/office/drawing/2014/main" id="{A7BECA04-8952-4DE3-8334-9286B301B1C8}"/>
              </a:ext>
            </a:extLst>
          </p:cNvPr>
          <p:cNvSpPr txBox="1"/>
          <p:nvPr/>
        </p:nvSpPr>
        <p:spPr>
          <a:xfrm>
            <a:off x="6878174" y="1739666"/>
            <a:ext cx="4391891" cy="707886"/>
          </a:xfrm>
          <a:prstGeom prst="rect">
            <a:avLst/>
          </a:prstGeom>
          <a:noFill/>
        </p:spPr>
        <p:txBody>
          <a:bodyPr wrap="square">
            <a:spAutoFit/>
          </a:bodyPr>
          <a:lstStyle/>
          <a:p>
            <a:r>
              <a:rPr lang="en-GB" sz="2000" dirty="0">
                <a:solidFill>
                  <a:srgbClr val="636363"/>
                </a:solidFill>
                <a:effectLst/>
                <a:latin typeface="Montserrat" panose="00000500000000000000" pitchFamily="2" charset="0"/>
                <a:ea typeface="Calibri" panose="020F0502020204030204" pitchFamily="34" charset="0"/>
                <a:cs typeface="Times New Roman" panose="02020603050405020304" pitchFamily="18" charset="0"/>
              </a:rPr>
              <a:t>13% of the overall UK STEM workforce are women in STEM.</a:t>
            </a:r>
            <a:endParaRPr lang="en-GB" sz="2000" dirty="0">
              <a:solidFill>
                <a:srgbClr val="636363"/>
              </a:solidFill>
              <a:latin typeface="Montserrat" panose="00000500000000000000" pitchFamily="2" charset="0"/>
            </a:endParaRPr>
          </a:p>
        </p:txBody>
      </p:sp>
    </p:spTree>
    <p:extLst>
      <p:ext uri="{BB962C8B-B14F-4D97-AF65-F5344CB8AC3E}">
        <p14:creationId xmlns:p14="http://schemas.microsoft.com/office/powerpoint/2010/main" val="442427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AB68F-6221-44E6-B2F4-C17E09DED0FA}"/>
              </a:ext>
            </a:extLst>
          </p:cNvPr>
          <p:cNvSpPr>
            <a:spLocks noGrp="1"/>
          </p:cNvSpPr>
          <p:nvPr>
            <p:ph type="ctrTitle"/>
          </p:nvPr>
        </p:nvSpPr>
        <p:spPr>
          <a:xfrm>
            <a:off x="151853" y="259185"/>
            <a:ext cx="10349892" cy="1191491"/>
          </a:xfrm>
        </p:spPr>
        <p:txBody>
          <a:bodyPr>
            <a:normAutofit fontScale="90000"/>
          </a:bodyPr>
          <a:lstStyle/>
          <a:p>
            <a:r>
              <a:rPr lang="en-GB" sz="4800" b="1" dirty="0">
                <a:solidFill>
                  <a:schemeClr val="tx1"/>
                </a:solidFill>
                <a:latin typeface="Montserrat" panose="00000500000000000000"/>
              </a:rPr>
              <a:t>Key factors in gender STEM gaps:</a:t>
            </a:r>
          </a:p>
        </p:txBody>
      </p:sp>
      <p:sp>
        <p:nvSpPr>
          <p:cNvPr id="6" name="TextBox 5">
            <a:extLst>
              <a:ext uri="{FF2B5EF4-FFF2-40B4-BE49-F238E27FC236}">
                <a16:creationId xmlns:a16="http://schemas.microsoft.com/office/drawing/2014/main" id="{8DCC442F-86E9-4EAF-846D-85EC459AAD92}"/>
              </a:ext>
            </a:extLst>
          </p:cNvPr>
          <p:cNvSpPr txBox="1"/>
          <p:nvPr/>
        </p:nvSpPr>
        <p:spPr>
          <a:xfrm>
            <a:off x="972830" y="2261167"/>
            <a:ext cx="3776970" cy="646331"/>
          </a:xfrm>
          <a:prstGeom prst="rect">
            <a:avLst/>
          </a:prstGeom>
          <a:noFill/>
        </p:spPr>
        <p:txBody>
          <a:bodyPr wrap="square" rtlCol="0">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11" name="TextBox 10">
            <a:extLst>
              <a:ext uri="{FF2B5EF4-FFF2-40B4-BE49-F238E27FC236}">
                <a16:creationId xmlns:a16="http://schemas.microsoft.com/office/drawing/2014/main" id="{94705E1D-B78C-4BAD-853A-908A04E62B5D}"/>
              </a:ext>
            </a:extLst>
          </p:cNvPr>
          <p:cNvSpPr txBox="1"/>
          <p:nvPr/>
        </p:nvSpPr>
        <p:spPr>
          <a:xfrm>
            <a:off x="1152939" y="1720840"/>
            <a:ext cx="6248757" cy="646331"/>
          </a:xfrm>
          <a:prstGeom prst="rect">
            <a:avLst/>
          </a:prstGeom>
          <a:noFill/>
        </p:spPr>
        <p:txBody>
          <a:bodyPr wrap="square" rtlCol="0">
            <a:spAutoFit/>
          </a:bodyPr>
          <a:lstStyle/>
          <a:p>
            <a:endParaRPr lang="en-GB" dirty="0"/>
          </a:p>
          <a:p>
            <a:pPr marL="285750" indent="-285750">
              <a:buFont typeface="Arial" panose="020B0604020202020204" pitchFamily="34" charset="0"/>
              <a:buChar char="•"/>
            </a:pPr>
            <a:endParaRPr lang="en-GB" dirty="0"/>
          </a:p>
        </p:txBody>
      </p:sp>
      <p:sp>
        <p:nvSpPr>
          <p:cNvPr id="10" name="TextBox 9">
            <a:extLst>
              <a:ext uri="{FF2B5EF4-FFF2-40B4-BE49-F238E27FC236}">
                <a16:creationId xmlns:a16="http://schemas.microsoft.com/office/drawing/2014/main" id="{95EC9C36-C0FF-4FFA-8BF0-FBEF4E792C21}"/>
              </a:ext>
            </a:extLst>
          </p:cNvPr>
          <p:cNvSpPr txBox="1"/>
          <p:nvPr/>
        </p:nvSpPr>
        <p:spPr>
          <a:xfrm>
            <a:off x="766618" y="1928658"/>
            <a:ext cx="7366001" cy="3416320"/>
          </a:xfrm>
          <a:prstGeom prst="rect">
            <a:avLst/>
          </a:prstGeom>
          <a:noFill/>
        </p:spPr>
        <p:txBody>
          <a:bodyPr wrap="square">
            <a:spAutoFit/>
          </a:bodyPr>
          <a:lstStyle/>
          <a:p>
            <a:pPr marL="285750" indent="-285750">
              <a:buFont typeface="Arial" panose="020B0604020202020204" pitchFamily="34" charset="0"/>
              <a:buChar char="•"/>
            </a:pPr>
            <a:r>
              <a:rPr lang="en-GB" sz="2400" dirty="0">
                <a:effectLst/>
                <a:latin typeface="Montserrat" panose="00000500000000000000" pitchFamily="2" charset="0"/>
                <a:ea typeface="Calibri" panose="020F0502020204030204" pitchFamily="34" charset="0"/>
                <a:cs typeface="Times New Roman" panose="02020603050405020304" pitchFamily="18" charset="0"/>
              </a:rPr>
              <a:t>Gender Stereotypes</a:t>
            </a:r>
          </a:p>
          <a:p>
            <a:pPr marL="285750" indent="-285750">
              <a:buFont typeface="Arial" panose="020B0604020202020204" pitchFamily="34" charset="0"/>
              <a:buChar char="•"/>
            </a:pPr>
            <a:endParaRPr lang="en-GB" sz="2400" dirty="0">
              <a:effectLst/>
              <a:latin typeface="Montserrat" panose="00000500000000000000" pitchFamily="2"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2400" dirty="0">
                <a:effectLst/>
                <a:latin typeface="Montserrat" panose="00000500000000000000" pitchFamily="2" charset="0"/>
                <a:ea typeface="Calibri" panose="020F0502020204030204" pitchFamily="34" charset="0"/>
                <a:cs typeface="Times New Roman" panose="02020603050405020304" pitchFamily="18" charset="0"/>
              </a:rPr>
              <a:t>Male-Dominated Culture</a:t>
            </a:r>
            <a:endParaRPr lang="en-GB" sz="2400" dirty="0">
              <a:latin typeface="Montserrat" panose="00000500000000000000" pitchFamily="2"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sz="2400" dirty="0">
              <a:effectLst/>
              <a:latin typeface="Montserrat" panose="00000500000000000000" pitchFamily="2"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2400" dirty="0">
                <a:effectLst/>
                <a:latin typeface="Montserrat" panose="00000500000000000000" pitchFamily="2" charset="0"/>
                <a:ea typeface="Calibri" panose="020F0502020204030204" pitchFamily="34" charset="0"/>
                <a:cs typeface="Times New Roman" panose="02020603050405020304" pitchFamily="18" charset="0"/>
              </a:rPr>
              <a:t>Fewer Role Models</a:t>
            </a:r>
          </a:p>
          <a:p>
            <a:pPr marL="285750" indent="-285750">
              <a:buFont typeface="Arial" panose="020B0604020202020204" pitchFamily="34" charset="0"/>
              <a:buChar char="•"/>
            </a:pPr>
            <a:endParaRPr lang="en-GB" sz="2400" dirty="0">
              <a:latin typeface="Montserrat" panose="00000500000000000000" pitchFamily="2"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2400" dirty="0">
                <a:latin typeface="Montserrat" panose="00000500000000000000" pitchFamily="2" charset="0"/>
                <a:ea typeface="Calibri" panose="020F0502020204030204" pitchFamily="34" charset="0"/>
                <a:cs typeface="Times New Roman" panose="02020603050405020304" pitchFamily="18" charset="0"/>
              </a:rPr>
              <a:t>Under representation</a:t>
            </a:r>
          </a:p>
          <a:p>
            <a:pPr marL="285750" indent="-285750">
              <a:buFont typeface="Arial" panose="020B0604020202020204" pitchFamily="34" charset="0"/>
              <a:buChar char="•"/>
            </a:pPr>
            <a:endParaRPr lang="en-GB" sz="2400" dirty="0">
              <a:effectLst/>
              <a:latin typeface="Montserrat" panose="00000500000000000000" pitchFamily="2"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2400" dirty="0">
                <a:effectLst/>
                <a:latin typeface="Montserrat" panose="00000500000000000000" pitchFamily="2" charset="0"/>
                <a:ea typeface="Calibri" panose="020F0502020204030204" pitchFamily="34" charset="0"/>
                <a:cs typeface="Times New Roman" panose="02020603050405020304" pitchFamily="18" charset="0"/>
              </a:rPr>
              <a:t>The Confidence Gap &amp; Imposter Syndrome </a:t>
            </a:r>
            <a:endParaRPr lang="en-GB" sz="2400" dirty="0">
              <a:latin typeface="Montserrat" panose="00000500000000000000" pitchFamily="2" charset="0"/>
            </a:endParaRPr>
          </a:p>
        </p:txBody>
      </p:sp>
    </p:spTree>
    <p:extLst>
      <p:ext uri="{BB962C8B-B14F-4D97-AF65-F5344CB8AC3E}">
        <p14:creationId xmlns:p14="http://schemas.microsoft.com/office/powerpoint/2010/main" val="2196217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AB68F-6221-44E6-B2F4-C17E09DED0FA}"/>
              </a:ext>
            </a:extLst>
          </p:cNvPr>
          <p:cNvSpPr>
            <a:spLocks noGrp="1"/>
          </p:cNvSpPr>
          <p:nvPr>
            <p:ph type="ctrTitle"/>
          </p:nvPr>
        </p:nvSpPr>
        <p:spPr>
          <a:xfrm>
            <a:off x="1163235" y="203767"/>
            <a:ext cx="9144000" cy="1191491"/>
          </a:xfrm>
        </p:spPr>
        <p:txBody>
          <a:bodyPr>
            <a:normAutofit/>
          </a:bodyPr>
          <a:lstStyle/>
          <a:p>
            <a:r>
              <a:rPr lang="en-GB" sz="4800" b="1" dirty="0">
                <a:solidFill>
                  <a:schemeClr val="tx1"/>
                </a:solidFill>
                <a:latin typeface="Montserrat" panose="00000500000000000000"/>
              </a:rPr>
              <a:t>What to Expect</a:t>
            </a:r>
          </a:p>
        </p:txBody>
      </p:sp>
      <p:sp>
        <p:nvSpPr>
          <p:cNvPr id="6" name="TextBox 5">
            <a:extLst>
              <a:ext uri="{FF2B5EF4-FFF2-40B4-BE49-F238E27FC236}">
                <a16:creationId xmlns:a16="http://schemas.microsoft.com/office/drawing/2014/main" id="{8DCC442F-86E9-4EAF-846D-85EC459AAD92}"/>
              </a:ext>
            </a:extLst>
          </p:cNvPr>
          <p:cNvSpPr txBox="1"/>
          <p:nvPr/>
        </p:nvSpPr>
        <p:spPr>
          <a:xfrm>
            <a:off x="972830" y="2261167"/>
            <a:ext cx="3776970" cy="646331"/>
          </a:xfrm>
          <a:prstGeom prst="rect">
            <a:avLst/>
          </a:prstGeom>
          <a:noFill/>
        </p:spPr>
        <p:txBody>
          <a:bodyPr wrap="square" rtlCol="0">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11" name="TextBox 10">
            <a:extLst>
              <a:ext uri="{FF2B5EF4-FFF2-40B4-BE49-F238E27FC236}">
                <a16:creationId xmlns:a16="http://schemas.microsoft.com/office/drawing/2014/main" id="{94705E1D-B78C-4BAD-853A-908A04E62B5D}"/>
              </a:ext>
            </a:extLst>
          </p:cNvPr>
          <p:cNvSpPr txBox="1"/>
          <p:nvPr/>
        </p:nvSpPr>
        <p:spPr>
          <a:xfrm>
            <a:off x="1152939" y="1720840"/>
            <a:ext cx="6248757" cy="646331"/>
          </a:xfrm>
          <a:prstGeom prst="rect">
            <a:avLst/>
          </a:prstGeom>
          <a:noFill/>
        </p:spPr>
        <p:txBody>
          <a:bodyPr wrap="square" rtlCol="0">
            <a:spAutoFit/>
          </a:bodyPr>
          <a:lstStyle/>
          <a:p>
            <a:endParaRPr lang="en-GB" dirty="0"/>
          </a:p>
          <a:p>
            <a:pPr marL="285750" indent="-285750">
              <a:buFont typeface="Arial" panose="020B0604020202020204" pitchFamily="34" charset="0"/>
              <a:buChar char="•"/>
            </a:pPr>
            <a:endParaRPr lang="en-GB" dirty="0"/>
          </a:p>
        </p:txBody>
      </p:sp>
      <p:sp>
        <p:nvSpPr>
          <p:cNvPr id="5" name="TextBox 4">
            <a:extLst>
              <a:ext uri="{FF2B5EF4-FFF2-40B4-BE49-F238E27FC236}">
                <a16:creationId xmlns:a16="http://schemas.microsoft.com/office/drawing/2014/main" id="{D10A6519-8EF7-4821-BFB4-63C6B34A7183}"/>
              </a:ext>
            </a:extLst>
          </p:cNvPr>
          <p:cNvSpPr txBox="1"/>
          <p:nvPr/>
        </p:nvSpPr>
        <p:spPr>
          <a:xfrm>
            <a:off x="494145" y="1652798"/>
            <a:ext cx="11393054" cy="1200329"/>
          </a:xfrm>
          <a:prstGeom prst="rect">
            <a:avLst/>
          </a:prstGeom>
          <a:noFill/>
        </p:spPr>
        <p:txBody>
          <a:bodyPr wrap="square">
            <a:spAutoFit/>
          </a:bodyPr>
          <a:lstStyle/>
          <a:p>
            <a:r>
              <a:rPr lang="en-GB" sz="2400" i="1" dirty="0">
                <a:latin typeface="Montserrat" panose="00000500000000000000" pitchFamily="2" charset="0"/>
              </a:rPr>
              <a:t>We are challenging YOU to create a marketing campaign to encourage more young women – your peers – to get into STEM based careers.</a:t>
            </a:r>
          </a:p>
          <a:p>
            <a:endParaRPr lang="en-GB" sz="2400" dirty="0">
              <a:latin typeface="Montserrat" panose="00000500000000000000" pitchFamily="2" charset="0"/>
            </a:endParaRPr>
          </a:p>
        </p:txBody>
      </p:sp>
      <p:sp>
        <p:nvSpPr>
          <p:cNvPr id="7" name="TextBox 6">
            <a:extLst>
              <a:ext uri="{FF2B5EF4-FFF2-40B4-BE49-F238E27FC236}">
                <a16:creationId xmlns:a16="http://schemas.microsoft.com/office/drawing/2014/main" id="{DEEE3CB0-ECFE-4FE5-8248-BDB10476FC20}"/>
              </a:ext>
            </a:extLst>
          </p:cNvPr>
          <p:cNvSpPr txBox="1"/>
          <p:nvPr/>
        </p:nvSpPr>
        <p:spPr>
          <a:xfrm>
            <a:off x="494145" y="3768574"/>
            <a:ext cx="11651673" cy="1785104"/>
          </a:xfrm>
          <a:prstGeom prst="rect">
            <a:avLst/>
          </a:prstGeom>
          <a:noFill/>
        </p:spPr>
        <p:txBody>
          <a:bodyPr wrap="square">
            <a:spAutoFit/>
          </a:bodyPr>
          <a:lstStyle/>
          <a:p>
            <a:r>
              <a:rPr lang="en-GB" sz="2200" b="1" dirty="0">
                <a:latin typeface="Montserrat" panose="00000500000000000000" pitchFamily="2" charset="0"/>
              </a:rPr>
              <a:t>STEP 1 </a:t>
            </a:r>
            <a:r>
              <a:rPr lang="en-GB" sz="2200" dirty="0">
                <a:latin typeface="Montserrat" panose="00000500000000000000" pitchFamily="2" charset="0"/>
              </a:rPr>
              <a:t>– Attend the 4 workshops to support and guide you through the process</a:t>
            </a:r>
          </a:p>
          <a:p>
            <a:endParaRPr lang="en-GB" sz="2200" dirty="0">
              <a:latin typeface="Montserrat" panose="00000500000000000000" pitchFamily="2" charset="0"/>
            </a:endParaRPr>
          </a:p>
          <a:p>
            <a:r>
              <a:rPr lang="en-GB" sz="2200" b="1" dirty="0">
                <a:latin typeface="Montserrat" panose="00000500000000000000" pitchFamily="2" charset="0"/>
              </a:rPr>
              <a:t>STEP 2 </a:t>
            </a:r>
            <a:r>
              <a:rPr lang="en-GB" sz="2200" dirty="0">
                <a:latin typeface="Montserrat" panose="00000500000000000000" pitchFamily="2" charset="0"/>
              </a:rPr>
              <a:t>– In groups of up to 6, work together to create your marketing campaign.</a:t>
            </a:r>
          </a:p>
          <a:p>
            <a:endParaRPr lang="en-GB" sz="2200" b="1" dirty="0">
              <a:latin typeface="Montserrat" panose="00000500000000000000" pitchFamily="2" charset="0"/>
            </a:endParaRPr>
          </a:p>
          <a:p>
            <a:r>
              <a:rPr lang="en-GB" sz="2200" b="1" dirty="0">
                <a:latin typeface="Montserrat" panose="00000500000000000000" pitchFamily="2" charset="0"/>
              </a:rPr>
              <a:t>STEP 3 </a:t>
            </a:r>
            <a:r>
              <a:rPr lang="en-GB" sz="2200" dirty="0">
                <a:latin typeface="Montserrat" panose="00000500000000000000" pitchFamily="2" charset="0"/>
              </a:rPr>
              <a:t>– Final showcase where we can celebrate your hard work.</a:t>
            </a:r>
          </a:p>
        </p:txBody>
      </p:sp>
    </p:spTree>
    <p:extLst>
      <p:ext uri="{BB962C8B-B14F-4D97-AF65-F5344CB8AC3E}">
        <p14:creationId xmlns:p14="http://schemas.microsoft.com/office/powerpoint/2010/main" val="2705096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etrofac to support negative emissions in Stockholm - NOF">
            <a:extLst>
              <a:ext uri="{FF2B5EF4-FFF2-40B4-BE49-F238E27FC236}">
                <a16:creationId xmlns:a16="http://schemas.microsoft.com/office/drawing/2014/main" id="{2A399F61-5FA3-4148-94FD-9081BB574A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5900" y="2449871"/>
            <a:ext cx="6468482" cy="23205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DCC442F-86E9-4EAF-846D-85EC459AAD92}"/>
              </a:ext>
            </a:extLst>
          </p:cNvPr>
          <p:cNvSpPr txBox="1"/>
          <p:nvPr/>
        </p:nvSpPr>
        <p:spPr>
          <a:xfrm>
            <a:off x="972830" y="2261167"/>
            <a:ext cx="3776970" cy="646331"/>
          </a:xfrm>
          <a:prstGeom prst="rect">
            <a:avLst/>
          </a:prstGeom>
          <a:noFill/>
        </p:spPr>
        <p:txBody>
          <a:bodyPr wrap="square" rtlCol="0">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9" name="Title 1">
            <a:extLst>
              <a:ext uri="{FF2B5EF4-FFF2-40B4-BE49-F238E27FC236}">
                <a16:creationId xmlns:a16="http://schemas.microsoft.com/office/drawing/2014/main" id="{979E2E85-99C4-41C5-9C39-3215BA1E4FF3}"/>
              </a:ext>
            </a:extLst>
          </p:cNvPr>
          <p:cNvSpPr>
            <a:spLocks noGrp="1"/>
          </p:cNvSpPr>
          <p:nvPr>
            <p:ph type="ctrTitle"/>
          </p:nvPr>
        </p:nvSpPr>
        <p:spPr>
          <a:xfrm>
            <a:off x="1261372" y="1283780"/>
            <a:ext cx="9144000" cy="1191491"/>
          </a:xfrm>
        </p:spPr>
        <p:txBody>
          <a:bodyPr>
            <a:normAutofit/>
          </a:bodyPr>
          <a:lstStyle/>
          <a:p>
            <a:r>
              <a:rPr lang="en-GB" sz="4800" dirty="0">
                <a:solidFill>
                  <a:schemeClr val="tx1"/>
                </a:solidFill>
                <a:latin typeface="Montserrat" panose="00000500000000000000"/>
              </a:rPr>
              <a:t>Shreya Tripathi</a:t>
            </a:r>
            <a:endParaRPr lang="en-GB" sz="4800" b="1" dirty="0">
              <a:solidFill>
                <a:schemeClr val="tx1"/>
              </a:solidFill>
              <a:latin typeface="Montserrat" panose="00000500000000000000"/>
            </a:endParaRPr>
          </a:p>
        </p:txBody>
      </p:sp>
    </p:spTree>
    <p:extLst>
      <p:ext uri="{BB962C8B-B14F-4D97-AF65-F5344CB8AC3E}">
        <p14:creationId xmlns:p14="http://schemas.microsoft.com/office/powerpoint/2010/main" val="787154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AB68F-6221-44E6-B2F4-C17E09DED0FA}"/>
              </a:ext>
            </a:extLst>
          </p:cNvPr>
          <p:cNvSpPr>
            <a:spLocks noGrp="1"/>
          </p:cNvSpPr>
          <p:nvPr>
            <p:ph type="ctrTitle"/>
          </p:nvPr>
        </p:nvSpPr>
        <p:spPr>
          <a:xfrm>
            <a:off x="1524000" y="1881938"/>
            <a:ext cx="9144000" cy="2387600"/>
          </a:xfrm>
        </p:spPr>
        <p:txBody>
          <a:bodyPr>
            <a:normAutofit/>
          </a:bodyPr>
          <a:lstStyle/>
          <a:p>
            <a:r>
              <a:rPr lang="en-GB" sz="6000" b="1">
                <a:solidFill>
                  <a:srgbClr val="677B91"/>
                </a:solidFill>
                <a:latin typeface="Montserrat" panose="00000500000000000000"/>
              </a:rPr>
              <a:t>Marketing</a:t>
            </a:r>
          </a:p>
        </p:txBody>
      </p:sp>
      <p:pic>
        <p:nvPicPr>
          <p:cNvPr id="8" name="Picture 7">
            <a:extLst>
              <a:ext uri="{FF2B5EF4-FFF2-40B4-BE49-F238E27FC236}">
                <a16:creationId xmlns:a16="http://schemas.microsoft.com/office/drawing/2014/main" id="{52D60D24-8702-4554-9E4A-382D81CDB4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6885" y="2148020"/>
            <a:ext cx="2103843" cy="1183904"/>
          </a:xfrm>
          <a:prstGeom prst="rect">
            <a:avLst/>
          </a:prstGeom>
        </p:spPr>
      </p:pic>
    </p:spTree>
    <p:extLst>
      <p:ext uri="{BB962C8B-B14F-4D97-AF65-F5344CB8AC3E}">
        <p14:creationId xmlns:p14="http://schemas.microsoft.com/office/powerpoint/2010/main" val="2661576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F6109-67C1-4058-BAF2-7B3F454E4898}"/>
              </a:ext>
            </a:extLst>
          </p:cNvPr>
          <p:cNvSpPr>
            <a:spLocks noGrp="1"/>
          </p:cNvSpPr>
          <p:nvPr>
            <p:ph type="title"/>
          </p:nvPr>
        </p:nvSpPr>
        <p:spPr>
          <a:xfrm>
            <a:off x="2584593" y="353448"/>
            <a:ext cx="6550416" cy="1325563"/>
          </a:xfrm>
        </p:spPr>
        <p:txBody>
          <a:bodyPr>
            <a:normAutofit/>
          </a:bodyPr>
          <a:lstStyle/>
          <a:p>
            <a:pPr algn="ctr"/>
            <a:r>
              <a:rPr lang="en-GB" sz="4800" b="1">
                <a:latin typeface="Montserrat" panose="00000500000000000000"/>
              </a:rPr>
              <a:t>Teams Etiquette</a:t>
            </a:r>
          </a:p>
        </p:txBody>
      </p:sp>
      <p:pic>
        <p:nvPicPr>
          <p:cNvPr id="24" name="Content Placeholder 4" descr="Icon&#10;&#10;Description automatically generated">
            <a:extLst>
              <a:ext uri="{FF2B5EF4-FFF2-40B4-BE49-F238E27FC236}">
                <a16:creationId xmlns:a16="http://schemas.microsoft.com/office/drawing/2014/main" id="{642DF25E-9E8C-470A-AE93-5F03C95B8FF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2232" y="2265611"/>
            <a:ext cx="3392509" cy="1908048"/>
          </a:xfrm>
        </p:spPr>
      </p:pic>
      <p:pic>
        <p:nvPicPr>
          <p:cNvPr id="25" name="Picture 24" descr="Icon&#10;&#10;Description automatically generated">
            <a:extLst>
              <a:ext uri="{FF2B5EF4-FFF2-40B4-BE49-F238E27FC236}">
                <a16:creationId xmlns:a16="http://schemas.microsoft.com/office/drawing/2014/main" id="{010F6EA4-3719-4EA0-BB1F-A2723C474A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3746" y="2265611"/>
            <a:ext cx="1908048" cy="1908048"/>
          </a:xfrm>
          <a:prstGeom prst="rect">
            <a:avLst/>
          </a:prstGeom>
        </p:spPr>
      </p:pic>
      <p:pic>
        <p:nvPicPr>
          <p:cNvPr id="26" name="Picture 25" descr="Icon&#10;&#10;Description automatically generated">
            <a:extLst>
              <a:ext uri="{FF2B5EF4-FFF2-40B4-BE49-F238E27FC236}">
                <a16:creationId xmlns:a16="http://schemas.microsoft.com/office/drawing/2014/main" id="{853EA545-2D7B-44A7-83D2-9481C3561C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1089" y="2182367"/>
            <a:ext cx="3979068" cy="2237946"/>
          </a:xfrm>
          <a:prstGeom prst="rect">
            <a:avLst/>
          </a:prstGeom>
        </p:spPr>
      </p:pic>
      <p:pic>
        <p:nvPicPr>
          <p:cNvPr id="30" name="Picture 29">
            <a:extLst>
              <a:ext uri="{FF2B5EF4-FFF2-40B4-BE49-F238E27FC236}">
                <a16:creationId xmlns:a16="http://schemas.microsoft.com/office/drawing/2014/main" id="{2A4344CE-7493-4B42-A2E5-DCDEF45A2E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5671" y="2182367"/>
            <a:ext cx="3686529" cy="2074536"/>
          </a:xfrm>
          <a:prstGeom prst="rect">
            <a:avLst/>
          </a:prstGeom>
        </p:spPr>
      </p:pic>
    </p:spTree>
    <p:extLst>
      <p:ext uri="{BB962C8B-B14F-4D97-AF65-F5344CB8AC3E}">
        <p14:creationId xmlns:p14="http://schemas.microsoft.com/office/powerpoint/2010/main" val="25340479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7260F19BB3EE849A59A43BC5B39839F" ma:contentTypeVersion="13" ma:contentTypeDescription="Create a new document." ma:contentTypeScope="" ma:versionID="2cd8c3c8093925e2f2ec5e76bdaf244b">
  <xsd:schema xmlns:xsd="http://www.w3.org/2001/XMLSchema" xmlns:xs="http://www.w3.org/2001/XMLSchema" xmlns:p="http://schemas.microsoft.com/office/2006/metadata/properties" xmlns:ns2="ba219be7-c6b8-45e9-a9c6-75b9a59cf5e5" xmlns:ns3="44298118-9cdd-4cd2-bf08-2135060a9396" targetNamespace="http://schemas.microsoft.com/office/2006/metadata/properties" ma:root="true" ma:fieldsID="c078b969574740a7ecac5a011582e44e" ns2:_="" ns3:_="">
    <xsd:import namespace="ba219be7-c6b8-45e9-a9c6-75b9a59cf5e5"/>
    <xsd:import namespace="44298118-9cdd-4cd2-bf08-2135060a939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219be7-c6b8-45e9-a9c6-75b9a59cf5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4298118-9cdd-4cd2-bf08-2135060a93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59EECDF-A3F1-44DD-B30D-424067469CA4}">
  <ds:schemaRefs>
    <ds:schemaRef ds:uri="http://schemas.microsoft.com/sharepoint/v3/contenttype/forms"/>
  </ds:schemaRefs>
</ds:datastoreItem>
</file>

<file path=customXml/itemProps2.xml><?xml version="1.0" encoding="utf-8"?>
<ds:datastoreItem xmlns:ds="http://schemas.openxmlformats.org/officeDocument/2006/customXml" ds:itemID="{919A155A-4CB9-45C2-8DFC-53898C266774}">
  <ds:schemaRefs>
    <ds:schemaRef ds:uri="44298118-9cdd-4cd2-bf08-2135060a9396"/>
    <ds:schemaRef ds:uri="ba219be7-c6b8-45e9-a9c6-75b9a59cf5e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483B189-CD18-469F-814D-5D6D155B7C9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3218</TotalTime>
  <Words>1650</Words>
  <Application>Microsoft Office PowerPoint</Application>
  <PresentationFormat>Widescreen</PresentationFormat>
  <Paragraphs>235</Paragraphs>
  <Slides>32</Slides>
  <Notes>30</Notes>
  <HiddenSlides>0</HiddenSlides>
  <MMClips>5</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Women Into STEM </vt:lpstr>
      <vt:lpstr>Today’s Topics</vt:lpstr>
      <vt:lpstr>PowerPoint Presentation</vt:lpstr>
      <vt:lpstr>The Purpose</vt:lpstr>
      <vt:lpstr>Key factors in gender STEM gaps:</vt:lpstr>
      <vt:lpstr>What to Expect</vt:lpstr>
      <vt:lpstr>Shreya Tripathi</vt:lpstr>
      <vt:lpstr>Marketing</vt:lpstr>
      <vt:lpstr>Teams Etiquette</vt:lpstr>
      <vt:lpstr>Today’s Session</vt:lpstr>
      <vt:lpstr>Learning Objectives</vt:lpstr>
      <vt:lpstr>What is Marketing?</vt:lpstr>
      <vt:lpstr>Why do we need Marketing?</vt:lpstr>
      <vt:lpstr>Discussion </vt:lpstr>
      <vt:lpstr>Types of Marketing</vt:lpstr>
      <vt:lpstr>Marketing Methods</vt:lpstr>
      <vt:lpstr>Marketing Methods</vt:lpstr>
      <vt:lpstr>PowerPoint Presentation</vt:lpstr>
      <vt:lpstr>PowerPoint Presentation</vt:lpstr>
      <vt:lpstr>PowerPoint Presentation</vt:lpstr>
      <vt:lpstr>Case Studies</vt:lpstr>
      <vt:lpstr>PowerPoint Presentation</vt:lpstr>
      <vt:lpstr>Case Studies</vt:lpstr>
      <vt:lpstr>Marketing Fails</vt:lpstr>
      <vt:lpstr>PowerPoint Presentation</vt:lpstr>
      <vt:lpstr>Social Media Platforms</vt:lpstr>
      <vt:lpstr>Case Study: Spotify Wrapped</vt:lpstr>
      <vt:lpstr>PowerPoint Presentation</vt:lpstr>
      <vt:lpstr>Round - Up</vt:lpstr>
      <vt:lpstr>PowerPoint Presentation</vt:lpstr>
      <vt:lpstr>PowerPoint Presentation</vt:lpstr>
      <vt:lpstr>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dc:title>
  <dc:creator>Kirsty Hepburn</dc:creator>
  <cp:lastModifiedBy>Morven McColl</cp:lastModifiedBy>
  <cp:revision>3</cp:revision>
  <dcterms:created xsi:type="dcterms:W3CDTF">2021-05-07T14:23:24Z</dcterms:created>
  <dcterms:modified xsi:type="dcterms:W3CDTF">2023-03-16T14:32:53Z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0x01010077260F19BB3EE849A59A43BC5B39839F</vt:lpwstr>
  </property>
</Properties>
</file>