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7"/>
  </p:notesMasterIdLst>
  <p:handoutMasterIdLst>
    <p:handoutMasterId r:id="rId28"/>
  </p:handoutMasterIdLst>
  <p:sldIdLst>
    <p:sldId id="257" r:id="rId5"/>
    <p:sldId id="420" r:id="rId6"/>
    <p:sldId id="421" r:id="rId7"/>
    <p:sldId id="422" r:id="rId8"/>
    <p:sldId id="423" r:id="rId9"/>
    <p:sldId id="1193" r:id="rId10"/>
    <p:sldId id="1235" r:id="rId11"/>
    <p:sldId id="1194" r:id="rId12"/>
    <p:sldId id="370" r:id="rId13"/>
    <p:sldId id="1243" r:id="rId14"/>
    <p:sldId id="372" r:id="rId15"/>
    <p:sldId id="375" r:id="rId16"/>
    <p:sldId id="381" r:id="rId17"/>
    <p:sldId id="374" r:id="rId18"/>
    <p:sldId id="379" r:id="rId19"/>
    <p:sldId id="1184" r:id="rId20"/>
    <p:sldId id="382" r:id="rId21"/>
    <p:sldId id="1192" r:id="rId22"/>
    <p:sldId id="343" r:id="rId23"/>
    <p:sldId id="1240" r:id="rId24"/>
    <p:sldId id="1242" r:id="rId25"/>
    <p:sldId id="11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ontgomery" initials="JM" lastIdx="4" clrIdx="0">
    <p:extLst>
      <p:ext uri="{19B8F6BF-5375-455C-9EA6-DF929625EA0E}">
        <p15:presenceInfo xmlns:p15="http://schemas.microsoft.com/office/powerpoint/2012/main" userId="S::james.montgomery@yes.org.uk::9bd3dad2-c532-4885-b169-f1f225badf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CC1"/>
    <a:srgbClr val="898989"/>
    <a:srgbClr val="CDCDCD"/>
    <a:srgbClr val="79B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D9CE5-3EFD-4402-A8C8-1D0982FD04C5}" v="10" dt="2022-02-21T08:50:58.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950" autoAdjust="0"/>
  </p:normalViewPr>
  <p:slideViewPr>
    <p:cSldViewPr snapToGrid="0">
      <p:cViewPr varScale="1">
        <p:scale>
          <a:sx n="44" d="100"/>
          <a:sy n="44" d="100"/>
        </p:scale>
        <p:origin x="740"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863836-1836-4084-98B7-35608039C7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36A54C4-9DB1-4733-9DF8-215E259314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38DC7C-FC4F-4CC2-9B37-EF2EC3B4DA64}" type="datetimeFigureOut">
              <a:rPr lang="en-GB" smtClean="0"/>
              <a:t>16/03/2023</a:t>
            </a:fld>
            <a:endParaRPr lang="en-GB"/>
          </a:p>
        </p:txBody>
      </p:sp>
      <p:sp>
        <p:nvSpPr>
          <p:cNvPr id="4" name="Footer Placeholder 3">
            <a:extLst>
              <a:ext uri="{FF2B5EF4-FFF2-40B4-BE49-F238E27FC236}">
                <a16:creationId xmlns:a16="http://schemas.microsoft.com/office/drawing/2014/main" id="{E6AF896C-5E08-4EF9-9114-FCA7BEBCEC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EF58FB-1A2F-463B-9F38-9F0439EBAC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9212F-DC9E-4DBF-955E-30C9307E004A}" type="slidenum">
              <a:rPr lang="en-GB" smtClean="0"/>
              <a:t>‹#›</a:t>
            </a:fld>
            <a:endParaRPr lang="en-GB"/>
          </a:p>
        </p:txBody>
      </p:sp>
    </p:spTree>
    <p:extLst>
      <p:ext uri="{BB962C8B-B14F-4D97-AF65-F5344CB8AC3E}">
        <p14:creationId xmlns:p14="http://schemas.microsoft.com/office/powerpoint/2010/main" val="967424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E68B5-ADDE-4A4C-9F49-367751A9E7AF}"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6AD6F-D1CE-446E-B90B-495AD5B2E7AD}" type="slidenum">
              <a:rPr lang="en-GB" smtClean="0"/>
              <a:t>‹#›</a:t>
            </a:fld>
            <a:endParaRPr lang="en-GB"/>
          </a:p>
        </p:txBody>
      </p:sp>
    </p:spTree>
    <p:extLst>
      <p:ext uri="{BB962C8B-B14F-4D97-AF65-F5344CB8AC3E}">
        <p14:creationId xmlns:p14="http://schemas.microsoft.com/office/powerpoint/2010/main" val="271438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1</a:t>
            </a:fld>
            <a:endParaRPr lang="en-GB"/>
          </a:p>
        </p:txBody>
      </p:sp>
    </p:spTree>
    <p:extLst>
      <p:ext uri="{BB962C8B-B14F-4D97-AF65-F5344CB8AC3E}">
        <p14:creationId xmlns:p14="http://schemas.microsoft.com/office/powerpoint/2010/main" val="122739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Elevator</a:t>
            </a:r>
          </a:p>
          <a:p>
            <a:endParaRPr lang="en-GB" dirty="0"/>
          </a:p>
          <a:p>
            <a:r>
              <a:rPr lang="en-GB" dirty="0"/>
              <a:t>Investment</a:t>
            </a:r>
          </a:p>
          <a:p>
            <a:endParaRPr lang="en-GB" dirty="0"/>
          </a:p>
          <a:p>
            <a:r>
              <a:rPr lang="en-GB" dirty="0"/>
              <a:t>Competition</a:t>
            </a:r>
          </a:p>
          <a:p>
            <a:endParaRPr lang="en-GB" dirty="0"/>
          </a:p>
          <a:p>
            <a:r>
              <a:rPr lang="en-GB" dirty="0"/>
              <a:t>Twitter</a:t>
            </a:r>
          </a:p>
        </p:txBody>
      </p:sp>
      <p:sp>
        <p:nvSpPr>
          <p:cNvPr id="4" name="Slide Number Placeholder 3"/>
          <p:cNvSpPr>
            <a:spLocks noGrp="1"/>
          </p:cNvSpPr>
          <p:nvPr>
            <p:ph type="sldNum" sz="quarter" idx="5"/>
          </p:nvPr>
        </p:nvSpPr>
        <p:spPr/>
        <p:txBody>
          <a:bodyPr/>
          <a:lstStyle/>
          <a:p>
            <a:fld id="{C896AD6F-D1CE-446E-B90B-495AD5B2E7AD}" type="slidenum">
              <a:rPr lang="en-GB" smtClean="0"/>
              <a:t>12</a:t>
            </a:fld>
            <a:endParaRPr lang="en-GB"/>
          </a:p>
        </p:txBody>
      </p:sp>
    </p:spTree>
    <p:extLst>
      <p:ext uri="{BB962C8B-B14F-4D97-AF65-F5344CB8AC3E}">
        <p14:creationId xmlns:p14="http://schemas.microsoft.com/office/powerpoint/2010/main" val="330447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ontserrat" panose="00000500000000000000"/>
              </a:rPr>
              <a:t>Structured</a:t>
            </a:r>
          </a:p>
          <a:p>
            <a:endParaRPr lang="en-GB" sz="1200" dirty="0">
              <a:latin typeface="Montserrat" panose="00000500000000000000"/>
            </a:endParaRPr>
          </a:p>
          <a:p>
            <a:r>
              <a:rPr lang="en-GB" sz="1200" dirty="0">
                <a:latin typeface="Montserrat" panose="00000500000000000000"/>
              </a:rPr>
              <a:t>Hard hitting facts</a:t>
            </a:r>
          </a:p>
          <a:p>
            <a:endParaRPr lang="en-GB" sz="1200" dirty="0">
              <a:latin typeface="Montserrat" panose="00000500000000000000"/>
            </a:endParaRPr>
          </a:p>
          <a:p>
            <a:r>
              <a:rPr lang="en-GB" sz="1200" dirty="0">
                <a:latin typeface="Montserrat" panose="00000500000000000000"/>
              </a:rPr>
              <a:t>Emotional </a:t>
            </a:r>
          </a:p>
          <a:p>
            <a:endParaRPr lang="en-GB" sz="1200" dirty="0">
              <a:latin typeface="Montserrat" panose="00000500000000000000"/>
            </a:endParaRPr>
          </a:p>
          <a:p>
            <a:r>
              <a:rPr lang="en-GB" sz="1200" dirty="0">
                <a:latin typeface="Montserrat" panose="00000500000000000000"/>
              </a:rPr>
              <a:t>Informal</a:t>
            </a:r>
          </a:p>
          <a:p>
            <a:endParaRPr lang="en-GB" sz="1200" dirty="0">
              <a:latin typeface="Montserrat" panose="00000500000000000000"/>
            </a:endParaRPr>
          </a:p>
          <a:p>
            <a:r>
              <a:rPr lang="en-GB" sz="1200" dirty="0">
                <a:latin typeface="Montserrat" panose="00000500000000000000"/>
              </a:rPr>
              <a:t>Story-led</a:t>
            </a:r>
          </a:p>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13</a:t>
            </a:fld>
            <a:endParaRPr lang="en-GB"/>
          </a:p>
        </p:txBody>
      </p:sp>
    </p:spTree>
    <p:extLst>
      <p:ext uri="{BB962C8B-B14F-4D97-AF65-F5344CB8AC3E}">
        <p14:creationId xmlns:p14="http://schemas.microsoft.com/office/powerpoint/2010/main" val="22168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14</a:t>
            </a:fld>
            <a:endParaRPr lang="en-GB"/>
          </a:p>
        </p:txBody>
      </p:sp>
    </p:spTree>
    <p:extLst>
      <p:ext uri="{BB962C8B-B14F-4D97-AF65-F5344CB8AC3E}">
        <p14:creationId xmlns:p14="http://schemas.microsoft.com/office/powerpoint/2010/main" val="62607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15</a:t>
            </a:fld>
            <a:endParaRPr lang="en-GB"/>
          </a:p>
        </p:txBody>
      </p:sp>
    </p:spTree>
    <p:extLst>
      <p:ext uri="{BB962C8B-B14F-4D97-AF65-F5344CB8AC3E}">
        <p14:creationId xmlns:p14="http://schemas.microsoft.com/office/powerpoint/2010/main" val="161812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16</a:t>
            </a:fld>
            <a:endParaRPr lang="en-GB"/>
          </a:p>
        </p:txBody>
      </p:sp>
    </p:spTree>
    <p:extLst>
      <p:ext uri="{BB962C8B-B14F-4D97-AF65-F5344CB8AC3E}">
        <p14:creationId xmlns:p14="http://schemas.microsoft.com/office/powerpoint/2010/main" val="298539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17</a:t>
            </a:fld>
            <a:endParaRPr lang="en-GB"/>
          </a:p>
        </p:txBody>
      </p:sp>
    </p:spTree>
    <p:extLst>
      <p:ext uri="{BB962C8B-B14F-4D97-AF65-F5344CB8AC3E}">
        <p14:creationId xmlns:p14="http://schemas.microsoft.com/office/powerpoint/2010/main" val="391750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DEE71273-038E-45C8-9384-CB5A05D079DE}" type="slidenum">
              <a:rPr lang="en-GB" smtClean="0"/>
              <a:t>18</a:t>
            </a:fld>
            <a:endParaRPr lang="en-GB"/>
          </a:p>
        </p:txBody>
      </p:sp>
    </p:spTree>
    <p:extLst>
      <p:ext uri="{BB962C8B-B14F-4D97-AF65-F5344CB8AC3E}">
        <p14:creationId xmlns:p14="http://schemas.microsoft.com/office/powerpoint/2010/main" val="381107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Your Own Customer Profile</a:t>
            </a:r>
          </a:p>
          <a:p>
            <a:r>
              <a:rPr lang="en-GB" dirty="0"/>
              <a:t>Can use customer sections from Lynn’s marketing </a:t>
            </a:r>
          </a:p>
        </p:txBody>
      </p:sp>
      <p:sp>
        <p:nvSpPr>
          <p:cNvPr id="4" name="Slide Number Placeholder 3"/>
          <p:cNvSpPr>
            <a:spLocks noGrp="1"/>
          </p:cNvSpPr>
          <p:nvPr>
            <p:ph type="sldNum" sz="quarter" idx="5"/>
          </p:nvPr>
        </p:nvSpPr>
        <p:spPr/>
        <p:txBody>
          <a:bodyPr/>
          <a:lstStyle/>
          <a:p>
            <a:fld id="{C896AD6F-D1CE-446E-B90B-495AD5B2E7AD}" type="slidenum">
              <a:rPr lang="en-GB" smtClean="0"/>
              <a:t>19</a:t>
            </a:fld>
            <a:endParaRPr lang="en-GB" dirty="0"/>
          </a:p>
        </p:txBody>
      </p:sp>
    </p:spTree>
    <p:extLst>
      <p:ext uri="{BB962C8B-B14F-4D97-AF65-F5344CB8AC3E}">
        <p14:creationId xmlns:p14="http://schemas.microsoft.com/office/powerpoint/2010/main" val="937440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Bridge 2 Business Student Support </a:t>
            </a:r>
            <a:br>
              <a:rPr lang="en-US" b="1" u="sng" dirty="0">
                <a:cs typeface="+mn-lt"/>
              </a:rPr>
            </a:br>
            <a:r>
              <a:rPr lang="en-US" b="1" u="sng" dirty="0"/>
              <a:t> </a:t>
            </a:r>
            <a:br>
              <a:rPr lang="en-US" b="1" u="sng" dirty="0">
                <a:cs typeface="+mn-lt"/>
              </a:rPr>
            </a:br>
            <a:r>
              <a:rPr lang="en-US" dirty="0"/>
              <a:t>Feeling inspired and want to have a chat with Bridge 2 Business? Why not get in touch and schedule a 1-2-1 with us!</a:t>
            </a:r>
            <a:br>
              <a:rPr lang="en-US" dirty="0">
                <a:cs typeface="+mn-lt"/>
              </a:rPr>
            </a:br>
            <a:br>
              <a:rPr lang="en-US" dirty="0">
                <a:cs typeface="+mn-lt"/>
              </a:rPr>
            </a:br>
            <a:r>
              <a:rPr lang="en-US" dirty="0"/>
              <a:t> In your 1-2-1 we’ll discuss your idea(s) or any of the </a:t>
            </a:r>
            <a:r>
              <a:rPr lang="en-US" dirty="0" err="1"/>
              <a:t>initititaives</a:t>
            </a:r>
            <a:r>
              <a:rPr lang="en-US" dirty="0"/>
              <a:t> you are interested in, and what support or funding could be best suited for you, as well as what other support is available to test your ideas, and get them off the ground. Some support from other external partners have age and industry restrictions – this is something we will discuss at your 1-2-1. We can help you develop your business ideas further through basic business planning to help you kick started!  </a:t>
            </a:r>
            <a:br>
              <a:rPr lang="en-US" dirty="0">
                <a:cs typeface="+mn-lt"/>
              </a:rPr>
            </a:br>
            <a:br>
              <a:rPr lang="en-US" dirty="0">
                <a:cs typeface="+mn-lt"/>
              </a:rPr>
            </a:b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30ECDDC-C4B8-46C1-90F1-C4E16D215716}" type="slidenum">
              <a:rPr lang="en-GB" smtClean="0"/>
              <a:t>20</a:t>
            </a:fld>
            <a:endParaRPr lang="en-GB"/>
          </a:p>
        </p:txBody>
      </p:sp>
    </p:spTree>
    <p:extLst>
      <p:ext uri="{BB962C8B-B14F-4D97-AF65-F5344CB8AC3E}">
        <p14:creationId xmlns:p14="http://schemas.microsoft.com/office/powerpoint/2010/main" val="31866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19203-AF04-49B0-96E0-8F18492DAD05}" type="slidenum">
              <a:rPr lang="en-GB" smtClean="0"/>
              <a:t>21</a:t>
            </a:fld>
            <a:endParaRPr lang="en-GB"/>
          </a:p>
        </p:txBody>
      </p:sp>
    </p:spTree>
    <p:extLst>
      <p:ext uri="{BB962C8B-B14F-4D97-AF65-F5344CB8AC3E}">
        <p14:creationId xmlns:p14="http://schemas.microsoft.com/office/powerpoint/2010/main" val="297171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u="sng"/>
              <a:t>Introduction to functions of Zoom/Teams </a:t>
            </a:r>
          </a:p>
          <a:p>
            <a:pPr marL="0" indent="0">
              <a:buNone/>
            </a:pPr>
            <a:r>
              <a:rPr lang="en-GB" b="0" u="none"/>
              <a:t>Chat function</a:t>
            </a:r>
          </a:p>
          <a:p>
            <a:pPr marL="0" indent="0">
              <a:buNone/>
            </a:pPr>
            <a:r>
              <a:rPr lang="en-GB" b="0" u="none"/>
              <a:t>Raising hands</a:t>
            </a:r>
          </a:p>
          <a:p>
            <a:pPr marL="0" indent="0">
              <a:buNone/>
            </a:pPr>
            <a:r>
              <a:rPr lang="en-GB" b="0" u="none"/>
              <a:t>Unmute/mute</a:t>
            </a:r>
          </a:p>
          <a:p>
            <a:endParaRPr lang="en-GB"/>
          </a:p>
        </p:txBody>
      </p:sp>
      <p:sp>
        <p:nvSpPr>
          <p:cNvPr id="4" name="Slide Number Placeholder 3"/>
          <p:cNvSpPr>
            <a:spLocks noGrp="1"/>
          </p:cNvSpPr>
          <p:nvPr>
            <p:ph type="sldNum" sz="quarter" idx="5"/>
          </p:nvPr>
        </p:nvSpPr>
        <p:spPr/>
        <p:txBody>
          <a:bodyPr/>
          <a:lstStyle/>
          <a:p>
            <a:fld id="{DEE71273-038E-45C8-9384-CB5A05D079DE}" type="slidenum">
              <a:rPr lang="en-GB" smtClean="0"/>
              <a:t>2</a:t>
            </a:fld>
            <a:endParaRPr lang="en-GB"/>
          </a:p>
        </p:txBody>
      </p:sp>
    </p:spTree>
    <p:extLst>
      <p:ext uri="{BB962C8B-B14F-4D97-AF65-F5344CB8AC3E}">
        <p14:creationId xmlns:p14="http://schemas.microsoft.com/office/powerpoint/2010/main" val="689697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22</a:t>
            </a:fld>
            <a:endParaRPr lang="en-GB"/>
          </a:p>
        </p:txBody>
      </p:sp>
    </p:spTree>
    <p:extLst>
      <p:ext uri="{BB962C8B-B14F-4D97-AF65-F5344CB8AC3E}">
        <p14:creationId xmlns:p14="http://schemas.microsoft.com/office/powerpoint/2010/main" val="145500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cs typeface="Calibri"/>
            </a:endParaRPr>
          </a:p>
        </p:txBody>
      </p:sp>
      <p:sp>
        <p:nvSpPr>
          <p:cNvPr id="4" name="Slide Number Placeholder 3"/>
          <p:cNvSpPr>
            <a:spLocks noGrp="1"/>
          </p:cNvSpPr>
          <p:nvPr>
            <p:ph type="sldNum" sz="quarter" idx="5"/>
          </p:nvPr>
        </p:nvSpPr>
        <p:spPr/>
        <p:txBody>
          <a:bodyPr/>
          <a:lstStyle/>
          <a:p>
            <a:fld id="{DEE71273-038E-45C8-9384-CB5A05D079DE}" type="slidenum">
              <a:rPr lang="en-GB" smtClean="0"/>
              <a:t>3</a:t>
            </a:fld>
            <a:endParaRPr lang="en-GB"/>
          </a:p>
        </p:txBody>
      </p:sp>
    </p:spTree>
    <p:extLst>
      <p:ext uri="{BB962C8B-B14F-4D97-AF65-F5344CB8AC3E}">
        <p14:creationId xmlns:p14="http://schemas.microsoft.com/office/powerpoint/2010/main" val="281374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DEE71273-038E-45C8-9384-CB5A05D079DE}" type="slidenum">
              <a:rPr lang="en-GB" smtClean="0"/>
              <a:t>4</a:t>
            </a:fld>
            <a:endParaRPr lang="en-GB"/>
          </a:p>
        </p:txBody>
      </p:sp>
    </p:spTree>
    <p:extLst>
      <p:ext uri="{BB962C8B-B14F-4D97-AF65-F5344CB8AC3E}">
        <p14:creationId xmlns:p14="http://schemas.microsoft.com/office/powerpoint/2010/main" val="256204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KH Notes:</a:t>
            </a:r>
          </a:p>
          <a:p>
            <a:pPr algn="l"/>
            <a:r>
              <a:rPr lang="en-GB" dirty="0">
                <a:latin typeface="Bebas"/>
              </a:rPr>
              <a:t>What is marketing?</a:t>
            </a:r>
            <a:endParaRPr lang="en-US" dirty="0">
              <a:latin typeface="Bebas"/>
            </a:endParaRPr>
          </a:p>
          <a:p>
            <a:pPr algn="l"/>
            <a:r>
              <a:rPr lang="en-GB" dirty="0">
                <a:latin typeface="Bebas"/>
              </a:rPr>
              <a:t>Types of Marketing</a:t>
            </a:r>
            <a:endParaRPr lang="en-GB" dirty="0">
              <a:latin typeface="Bebas"/>
              <a:cs typeface="Calibri"/>
            </a:endParaRPr>
          </a:p>
          <a:p>
            <a:pPr algn="l"/>
            <a:r>
              <a:rPr lang="en-GB" dirty="0">
                <a:latin typeface="Bebas"/>
              </a:rPr>
              <a:t>The success and fails </a:t>
            </a:r>
            <a:endParaRPr lang="en-GB" dirty="0">
              <a:latin typeface="Bebas"/>
              <a:cs typeface="Calibri"/>
            </a:endParaRPr>
          </a:p>
          <a:p>
            <a:pPr algn="l"/>
            <a:r>
              <a:rPr lang="en-GB" dirty="0">
                <a:latin typeface="Bebas"/>
              </a:rPr>
              <a:t>Marketing plans </a:t>
            </a:r>
            <a:endParaRPr lang="en-GB" dirty="0">
              <a:latin typeface="Bebas"/>
              <a:cs typeface="Calibri"/>
            </a:endParaRPr>
          </a:p>
          <a:p>
            <a:pPr algn="l"/>
            <a:r>
              <a:rPr lang="en-GB" dirty="0">
                <a:latin typeface="Bebas"/>
              </a:rPr>
              <a:t>The Importance of branding </a:t>
            </a:r>
            <a:endParaRPr lang="en-GB" dirty="0">
              <a:latin typeface="Bebas"/>
              <a:cs typeface="Calibri" panose="020F0502020204030204"/>
            </a:endParaRPr>
          </a:p>
          <a:p>
            <a:pPr algn="l"/>
            <a:r>
              <a:rPr lang="en-GB" dirty="0">
                <a:latin typeface="Bebas"/>
              </a:rPr>
              <a:t>Setting the story – engaging the customer</a:t>
            </a:r>
            <a:endParaRPr lang="en-GB" dirty="0">
              <a:latin typeface="Bebas"/>
              <a:cs typeface="Calibri" panose="020F0502020204030204"/>
            </a:endParaRPr>
          </a:p>
          <a:p>
            <a:endParaRPr lang="en-GB" b="1" dirty="0">
              <a:cs typeface="Calibri"/>
            </a:endParaRPr>
          </a:p>
        </p:txBody>
      </p:sp>
      <p:sp>
        <p:nvSpPr>
          <p:cNvPr id="4" name="Slide Number Placeholder 3"/>
          <p:cNvSpPr>
            <a:spLocks noGrp="1"/>
          </p:cNvSpPr>
          <p:nvPr>
            <p:ph type="sldNum" sz="quarter" idx="5"/>
          </p:nvPr>
        </p:nvSpPr>
        <p:spPr/>
        <p:txBody>
          <a:bodyPr/>
          <a:lstStyle/>
          <a:p>
            <a:fld id="{DEE71273-038E-45C8-9384-CB5A05D079DE}" type="slidenum">
              <a:rPr lang="en-GB" smtClean="0"/>
              <a:t>5</a:t>
            </a:fld>
            <a:endParaRPr lang="en-GB"/>
          </a:p>
        </p:txBody>
      </p:sp>
    </p:spTree>
    <p:extLst>
      <p:ext uri="{BB962C8B-B14F-4D97-AF65-F5344CB8AC3E}">
        <p14:creationId xmlns:p14="http://schemas.microsoft.com/office/powerpoint/2010/main" val="285451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Opening Slide</a:t>
            </a:r>
          </a:p>
          <a:p>
            <a:endParaRPr lang="en-GB" b="0" u="none"/>
          </a:p>
          <a:p>
            <a:r>
              <a:rPr lang="en-GB" b="0" u="none"/>
              <a:t>Instructions for presenter: </a:t>
            </a:r>
          </a:p>
          <a:p>
            <a:endParaRPr lang="en-GB" b="0" u="none"/>
          </a:p>
          <a:p>
            <a:r>
              <a:rPr lang="en-GB" b="0" u="none"/>
              <a:t>When preparing for this presentation, please sign into the YES </a:t>
            </a:r>
            <a:r>
              <a:rPr lang="en-GB" b="0" u="none" err="1"/>
              <a:t>menti</a:t>
            </a:r>
            <a:r>
              <a:rPr lang="en-GB" b="0" u="none"/>
              <a:t> meter account and open the “Social Enterprise in Scotland” presentation slides that go with this PowerPoint and make a note of the </a:t>
            </a:r>
            <a:r>
              <a:rPr lang="en-GB" b="0" u="none" err="1"/>
              <a:t>menti</a:t>
            </a:r>
            <a:r>
              <a:rPr lang="en-GB" b="0" u="none"/>
              <a:t> voting code that is generated. You will need to give this number to your audience so that they can answer questions.</a:t>
            </a:r>
          </a:p>
          <a:p>
            <a:endParaRPr lang="en-GB" b="0" u="none"/>
          </a:p>
          <a:p>
            <a:r>
              <a:rPr lang="en-GB" b="0" u="none"/>
              <a:t>If you cannot access </a:t>
            </a:r>
            <a:r>
              <a:rPr lang="en-GB" b="0" u="none" err="1"/>
              <a:t>menti</a:t>
            </a:r>
            <a:r>
              <a:rPr lang="en-GB" b="0" u="none"/>
              <a:t> meter then you can take audience answers in the chat function of Teams. </a:t>
            </a:r>
          </a:p>
        </p:txBody>
      </p:sp>
      <p:sp>
        <p:nvSpPr>
          <p:cNvPr id="4" name="Slide Number Placeholder 3"/>
          <p:cNvSpPr>
            <a:spLocks noGrp="1"/>
          </p:cNvSpPr>
          <p:nvPr>
            <p:ph type="sldNum" sz="quarter" idx="5"/>
          </p:nvPr>
        </p:nvSpPr>
        <p:spPr/>
        <p:txBody>
          <a:bodyPr/>
          <a:lstStyle/>
          <a:p>
            <a:fld id="{DEE71273-038E-45C8-9384-CB5A05D079DE}" type="slidenum">
              <a:rPr lang="en-GB" smtClean="0"/>
              <a:t>7</a:t>
            </a:fld>
            <a:endParaRPr lang="en-GB"/>
          </a:p>
        </p:txBody>
      </p:sp>
    </p:spTree>
    <p:extLst>
      <p:ext uri="{BB962C8B-B14F-4D97-AF65-F5344CB8AC3E}">
        <p14:creationId xmlns:p14="http://schemas.microsoft.com/office/powerpoint/2010/main" val="269657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 how confident do we all feel public speaking or if I asked you to create a Pitch?</a:t>
            </a:r>
          </a:p>
        </p:txBody>
      </p:sp>
      <p:sp>
        <p:nvSpPr>
          <p:cNvPr id="4" name="Slide Number Placeholder 3"/>
          <p:cNvSpPr>
            <a:spLocks noGrp="1"/>
          </p:cNvSpPr>
          <p:nvPr>
            <p:ph type="sldNum" sz="quarter" idx="5"/>
          </p:nvPr>
        </p:nvSpPr>
        <p:spPr/>
        <p:txBody>
          <a:bodyPr/>
          <a:lstStyle/>
          <a:p>
            <a:fld id="{C896AD6F-D1CE-446E-B90B-495AD5B2E7AD}" type="slidenum">
              <a:rPr lang="en-GB" smtClean="0"/>
              <a:t>9</a:t>
            </a:fld>
            <a:endParaRPr lang="en-GB"/>
          </a:p>
        </p:txBody>
      </p:sp>
    </p:spTree>
    <p:extLst>
      <p:ext uri="{BB962C8B-B14F-4D97-AF65-F5344CB8AC3E}">
        <p14:creationId xmlns:p14="http://schemas.microsoft.com/office/powerpoint/2010/main" val="75123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Objectives:</a:t>
            </a:r>
          </a:p>
          <a:p>
            <a:pPr marL="0" indent="0">
              <a:buNone/>
            </a:pPr>
            <a:r>
              <a:rPr lang="en-GB" dirty="0"/>
              <a:t>For money</a:t>
            </a:r>
          </a:p>
          <a:p>
            <a:pPr marL="0" indent="0">
              <a:buNone/>
            </a:pPr>
            <a:r>
              <a:rPr lang="en-GB" dirty="0"/>
              <a:t>For expertise</a:t>
            </a:r>
          </a:p>
          <a:p>
            <a:pPr marL="0" indent="0">
              <a:buNone/>
            </a:pPr>
            <a:r>
              <a:rPr lang="en-GB" dirty="0"/>
              <a:t>Gain customers</a:t>
            </a:r>
          </a:p>
          <a:p>
            <a:pPr marL="0" indent="0">
              <a:buNone/>
            </a:pPr>
            <a:r>
              <a:rPr lang="en-GB" dirty="0"/>
              <a:t>Collaboration</a:t>
            </a:r>
          </a:p>
          <a:p>
            <a:pPr marL="0" indent="0">
              <a:buNone/>
            </a:pPr>
            <a:r>
              <a:rPr lang="en-GB" dirty="0"/>
              <a:t>Partnership</a:t>
            </a:r>
          </a:p>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10</a:t>
            </a:fld>
            <a:endParaRPr lang="en-GB"/>
          </a:p>
        </p:txBody>
      </p:sp>
    </p:spTree>
    <p:extLst>
      <p:ext uri="{BB962C8B-B14F-4D97-AF65-F5344CB8AC3E}">
        <p14:creationId xmlns:p14="http://schemas.microsoft.com/office/powerpoint/2010/main" val="388158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11</a:t>
            </a:fld>
            <a:endParaRPr lang="en-GB"/>
          </a:p>
        </p:txBody>
      </p:sp>
    </p:spTree>
    <p:extLst>
      <p:ext uri="{BB962C8B-B14F-4D97-AF65-F5344CB8AC3E}">
        <p14:creationId xmlns:p14="http://schemas.microsoft.com/office/powerpoint/2010/main" val="408803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1DDDF-51B3-4D34-BB9B-2116DE359124}"/>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a:extLst>
              <a:ext uri="{FF2B5EF4-FFF2-40B4-BE49-F238E27FC236}">
                <a16:creationId xmlns:a16="http://schemas.microsoft.com/office/drawing/2014/main" id="{40DDEC27-7CBE-4826-8CCF-70AA3E9C27F9}"/>
              </a:ext>
            </a:extLst>
          </p:cNvPr>
          <p:cNvSpPr>
            <a:spLocks noGrp="1"/>
          </p:cNvSpPr>
          <p:nvPr>
            <p:ph type="title"/>
          </p:nvPr>
        </p:nvSpPr>
        <p:spPr/>
        <p:txBody>
          <a:bodyPr/>
          <a:lstStyle/>
          <a:p>
            <a:r>
              <a:rPr lang="en-US"/>
              <a:t>Click to edit Master title style</a:t>
            </a:r>
            <a:endParaRPr lang="en-GB"/>
          </a:p>
        </p:txBody>
      </p:sp>
      <p:sp>
        <p:nvSpPr>
          <p:cNvPr id="8" name="Date Placeholder 7">
            <a:extLst>
              <a:ext uri="{FF2B5EF4-FFF2-40B4-BE49-F238E27FC236}">
                <a16:creationId xmlns:a16="http://schemas.microsoft.com/office/drawing/2014/main" id="{5DE882CF-0818-4EE5-AE26-24AC78A7C629}"/>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9" name="Footer Placeholder 8">
            <a:extLst>
              <a:ext uri="{FF2B5EF4-FFF2-40B4-BE49-F238E27FC236}">
                <a16:creationId xmlns:a16="http://schemas.microsoft.com/office/drawing/2014/main" id="{F02D1F5A-948B-4CFA-9685-D1171C15A11B}"/>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466BC3C5-403B-44A5-9311-0CC40EF25FEA}"/>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252746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06D1-7CD2-4A51-80D5-62ED31EA9CC7}"/>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3290F5-2208-404D-A3D6-8D2701318453}"/>
              </a:ext>
            </a:extLst>
          </p:cNvPr>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01CEAB-5D66-41A8-A940-730F146014A0}"/>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5" name="Footer Placeholder 4">
            <a:extLst>
              <a:ext uri="{FF2B5EF4-FFF2-40B4-BE49-F238E27FC236}">
                <a16:creationId xmlns:a16="http://schemas.microsoft.com/office/drawing/2014/main" id="{75B77006-DD4B-471A-9425-3CF0FF8742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A1B447-4722-4B5C-A985-FA3C459A47EC}"/>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310631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EE3A9-8BBC-4C97-B499-32895292F76A}"/>
              </a:ext>
            </a:extLst>
          </p:cNvPr>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2AF3CF-2FD7-4A60-B4BF-3A96BC27CB25}"/>
              </a:ext>
            </a:extLst>
          </p:cNvPr>
          <p:cNvSpPr>
            <a:spLocks noGrp="1"/>
          </p:cNvSpPr>
          <p:nvPr>
            <p:ph type="body" orient="vert" idx="1"/>
          </p:nvPr>
        </p:nvSpPr>
        <p:spPr>
          <a:xfrm>
            <a:off x="838200" y="365125"/>
            <a:ext cx="77343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5BC8FB-32AA-46E9-B51D-1D5C3A2E0E7D}"/>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5" name="Footer Placeholder 4">
            <a:extLst>
              <a:ext uri="{FF2B5EF4-FFF2-40B4-BE49-F238E27FC236}">
                <a16:creationId xmlns:a16="http://schemas.microsoft.com/office/drawing/2014/main" id="{FD3CC5EC-FB06-4FA6-A56E-55A4E2571D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906047-A75F-4032-B11C-D748C6B282D2}"/>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38066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B0EF-74B2-45A5-8841-BE84F109E45A}"/>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9600" b="1">
                <a:solidFill>
                  <a:srgbClr val="79B0E0"/>
                </a:solidFill>
                <a:latin typeface="Montserrat" panose="00000500000000000000" pitchFamily="2" charset="0"/>
              </a:defRPr>
            </a:lvl1pPr>
          </a:lstStyle>
          <a:p>
            <a:r>
              <a:rPr lang="en-US" dirty="0"/>
              <a:t>Session Title</a:t>
            </a:r>
            <a:endParaRPr lang="en-GB" dirty="0"/>
          </a:p>
        </p:txBody>
      </p:sp>
      <p:sp>
        <p:nvSpPr>
          <p:cNvPr id="4" name="Text Placeholder 3">
            <a:extLst>
              <a:ext uri="{FF2B5EF4-FFF2-40B4-BE49-F238E27FC236}">
                <a16:creationId xmlns:a16="http://schemas.microsoft.com/office/drawing/2014/main" id="{ECA1FEA6-B657-4D22-A244-367E58A79BB1}"/>
              </a:ext>
            </a:extLst>
          </p:cNvPr>
          <p:cNvSpPr>
            <a:spLocks noGrp="1"/>
          </p:cNvSpPr>
          <p:nvPr>
            <p:ph type="body" sz="quarter" idx="10"/>
          </p:nvPr>
        </p:nvSpPr>
        <p:spPr>
          <a:xfrm>
            <a:off x="1628774" y="3809999"/>
            <a:ext cx="5419725" cy="2800351"/>
          </a:xfrm>
        </p:spPr>
        <p:txBody>
          <a:bodyPr/>
          <a:lstStyle/>
          <a:p>
            <a:pPr lvl="0"/>
            <a:r>
              <a:rPr lang="en-US"/>
              <a:t>Click to edit Master text styles</a:t>
            </a:r>
          </a:p>
        </p:txBody>
      </p:sp>
    </p:spTree>
    <p:extLst>
      <p:ext uri="{BB962C8B-B14F-4D97-AF65-F5344CB8AC3E}">
        <p14:creationId xmlns:p14="http://schemas.microsoft.com/office/powerpoint/2010/main" val="416397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4F1D7C-5A93-4ECA-A1C2-2E295409E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E2379E-CC78-4B99-BDE1-52E8D3A6E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160329-EE21-44E6-9DDF-2069E7F57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EFD35-FC1E-40B8-9FF7-E2256D0DD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AE6DEA-44A0-4149-834F-0F0256F373ED}"/>
              </a:ext>
            </a:extLst>
          </p:cNvPr>
          <p:cNvSpPr>
            <a:spLocks noGrp="1"/>
          </p:cNvSpPr>
          <p:nvPr>
            <p:ph type="dt" sz="half" idx="10"/>
          </p:nvPr>
        </p:nvSpPr>
        <p:spPr>
          <a:xfrm>
            <a:off x="838200" y="6356350"/>
            <a:ext cx="2743200" cy="365125"/>
          </a:xfrm>
          <a:prstGeom prst="rect">
            <a:avLst/>
          </a:prstGeom>
        </p:spPr>
        <p:txBody>
          <a:bodyPr/>
          <a:lstStyle>
            <a:lvl1pPr>
              <a:defRPr>
                <a:latin typeface="Montserrat" panose="00000500000000000000"/>
              </a:defRPr>
            </a:lvl1pPr>
          </a:lstStyle>
          <a:p>
            <a:fld id="{515254AE-767B-482D-951C-B3414E709996}" type="datetimeFigureOut">
              <a:rPr lang="en-GB" smtClean="0"/>
              <a:pPr/>
              <a:t>16/03/2023</a:t>
            </a:fld>
            <a:endParaRPr lang="en-GB" dirty="0"/>
          </a:p>
        </p:txBody>
      </p:sp>
      <p:sp>
        <p:nvSpPr>
          <p:cNvPr id="8" name="Footer Placeholder 7">
            <a:extLst>
              <a:ext uri="{FF2B5EF4-FFF2-40B4-BE49-F238E27FC236}">
                <a16:creationId xmlns:a16="http://schemas.microsoft.com/office/drawing/2014/main" id="{6836AC97-506A-48AE-9FA4-B1961BDD7C70}"/>
              </a:ext>
            </a:extLst>
          </p:cNvPr>
          <p:cNvSpPr>
            <a:spLocks noGrp="1"/>
          </p:cNvSpPr>
          <p:nvPr>
            <p:ph type="ftr" sz="quarter" idx="11"/>
          </p:nvPr>
        </p:nvSpPr>
        <p:spPr>
          <a:xfrm>
            <a:off x="4038600" y="6356350"/>
            <a:ext cx="4114800" cy="365125"/>
          </a:xfrm>
          <a:prstGeom prst="rect">
            <a:avLst/>
          </a:prstGeom>
        </p:spPr>
        <p:txBody>
          <a:bodyPr/>
          <a:lstStyle>
            <a:lvl1pPr>
              <a:defRPr>
                <a:latin typeface="Montserrat" panose="00000500000000000000"/>
              </a:defRPr>
            </a:lvl1pPr>
          </a:lstStyle>
          <a:p>
            <a:endParaRPr lang="en-GB" dirty="0"/>
          </a:p>
        </p:txBody>
      </p:sp>
      <p:sp>
        <p:nvSpPr>
          <p:cNvPr id="9" name="Slide Number Placeholder 8">
            <a:extLst>
              <a:ext uri="{FF2B5EF4-FFF2-40B4-BE49-F238E27FC236}">
                <a16:creationId xmlns:a16="http://schemas.microsoft.com/office/drawing/2014/main" id="{FCD4E147-22FA-4654-B087-8C1C1CF2FE63}"/>
              </a:ext>
            </a:extLst>
          </p:cNvPr>
          <p:cNvSpPr>
            <a:spLocks noGrp="1"/>
          </p:cNvSpPr>
          <p:nvPr>
            <p:ph type="sldNum" sz="quarter" idx="12"/>
          </p:nvPr>
        </p:nvSpPr>
        <p:spPr>
          <a:xfrm>
            <a:off x="8610600" y="6356350"/>
            <a:ext cx="2743200" cy="365125"/>
          </a:xfrm>
          <a:prstGeom prst="rect">
            <a:avLst/>
          </a:prstGeom>
        </p:spPr>
        <p:txBody>
          <a:bodyPr/>
          <a:lstStyle>
            <a:lvl1pPr>
              <a:defRPr>
                <a:latin typeface="Montserrat" panose="00000500000000000000"/>
              </a:defRPr>
            </a:lvl1p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218753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C35F-E961-4608-89DF-7414F8A23DA1}"/>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E919F76-A33C-4836-813A-F2EA7F9720D0}"/>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F07645-6ECB-4EA9-ADD0-699896036CE7}"/>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5" name="Footer Placeholder 4">
            <a:extLst>
              <a:ext uri="{FF2B5EF4-FFF2-40B4-BE49-F238E27FC236}">
                <a16:creationId xmlns:a16="http://schemas.microsoft.com/office/drawing/2014/main" id="{EA3564B4-EEC0-4C83-98F1-79044AC809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C611AB9-EF81-41FD-8EEE-AF5FABA191CE}"/>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136257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DDEB-AC88-486E-B1AB-5AD8AA4E7F0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AC10DC5-2ADC-47AC-909E-A829DF69EC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FA7A5-555D-4E64-8466-B0AD85B284F0}"/>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5" name="Footer Placeholder 4">
            <a:extLst>
              <a:ext uri="{FF2B5EF4-FFF2-40B4-BE49-F238E27FC236}">
                <a16:creationId xmlns:a16="http://schemas.microsoft.com/office/drawing/2014/main" id="{9442C749-AD32-4325-A82B-F5A05920B5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D5844C-7857-4CAF-8F86-EA349C455992}"/>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177755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5CAD-640B-490A-B8D7-DA6354986D0B}"/>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0A4231-6E1C-410E-B73C-9F8C5761B65C}"/>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161FE0-58BE-4988-9E19-6C5AD956ABE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53198684-3DA8-46E4-81C2-62A6C783F744}"/>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6" name="Footer Placeholder 5">
            <a:extLst>
              <a:ext uri="{FF2B5EF4-FFF2-40B4-BE49-F238E27FC236}">
                <a16:creationId xmlns:a16="http://schemas.microsoft.com/office/drawing/2014/main" id="{1FED9DBA-43D3-427F-9790-12618ADDF2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1835DB3-B36F-451A-ABBD-23CC786070FC}"/>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391723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3EB9-B5A1-40CC-9384-5FB2214C9165}"/>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C21EAB-4DE2-49E2-87D7-A57A51F1D867}"/>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456C53-3CF0-49FF-8866-7F1E7C2527D5}"/>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25EC9A-8863-4108-B3FD-A36FED79F39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8AC2E-ED8A-4BF4-93FE-DECFB40EA70B}"/>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2947DE-60F1-4589-8467-73CF30AFB392}"/>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8" name="Footer Placeholder 7">
            <a:extLst>
              <a:ext uri="{FF2B5EF4-FFF2-40B4-BE49-F238E27FC236}">
                <a16:creationId xmlns:a16="http://schemas.microsoft.com/office/drawing/2014/main" id="{5C73B2D0-F33D-4943-8226-2CFFFFC44D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D0DAC4-F844-46A7-A321-7F8E16A7D4DC}"/>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71091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3E69-9D4C-42CB-93A7-A47D141D932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05965AEB-4834-43FF-AAC4-87D6834A7631}"/>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4" name="Footer Placeholder 3">
            <a:extLst>
              <a:ext uri="{FF2B5EF4-FFF2-40B4-BE49-F238E27FC236}">
                <a16:creationId xmlns:a16="http://schemas.microsoft.com/office/drawing/2014/main" id="{1346CF8F-F457-4729-96D2-9CE9B782F1C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DA43536-0213-4177-8B1C-F748091BA587}"/>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377505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F6083-0172-45C6-A7E6-6824554D2533}"/>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3" name="Footer Placeholder 2">
            <a:extLst>
              <a:ext uri="{FF2B5EF4-FFF2-40B4-BE49-F238E27FC236}">
                <a16:creationId xmlns:a16="http://schemas.microsoft.com/office/drawing/2014/main" id="{37CF27CA-8800-4FA2-8FA5-60C365B3BE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6A3586-4602-4CA8-9086-20272343F06C}"/>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13894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B853-5146-42D7-BD25-1A7ADAB2ECA2}"/>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6EBF78-A8DB-42B9-B915-162271DEF2F0}"/>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18FBFA-2ABC-4EE0-97A2-E1C30380DB64}"/>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564FA-5FDF-47DC-9221-24A5C20F3384}"/>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6" name="Footer Placeholder 5">
            <a:extLst>
              <a:ext uri="{FF2B5EF4-FFF2-40B4-BE49-F238E27FC236}">
                <a16:creationId xmlns:a16="http://schemas.microsoft.com/office/drawing/2014/main" id="{47BF6AF8-4681-4715-98B9-CDF44DC2E1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72AE63-561F-4DA1-BBA6-47DF61ADD73A}"/>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71836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62DB-6C9E-4044-89BB-2F27E5E9E87C}"/>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F42F88-BDCB-4166-B261-81EA5A857DBD}"/>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1473069-E4EC-435D-8C97-D44FCD4CD0EE}"/>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62736-FC85-45C1-A33C-77FF3091AE6E}"/>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6" name="Footer Placeholder 5">
            <a:extLst>
              <a:ext uri="{FF2B5EF4-FFF2-40B4-BE49-F238E27FC236}">
                <a16:creationId xmlns:a16="http://schemas.microsoft.com/office/drawing/2014/main" id="{9FC9E081-3EB4-4253-95D7-1EA2123AF2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0F4EAB-AB01-4FE5-B6ED-C11755B15532}"/>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3757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4E865-1354-46C0-9342-B7E653120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3EB9D4-C67E-490D-B577-ECDF3CBCD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DB0B01D-C94D-4167-B584-37194217F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C9482-BEFA-4FB5-8557-92B602C69A27}" type="datetimeFigureOut">
              <a:rPr lang="en-GB" smtClean="0"/>
              <a:t>16/03/2023</a:t>
            </a:fld>
            <a:endParaRPr lang="en-GB"/>
          </a:p>
        </p:txBody>
      </p:sp>
      <p:sp>
        <p:nvSpPr>
          <p:cNvPr id="5" name="Footer Placeholder 4">
            <a:extLst>
              <a:ext uri="{FF2B5EF4-FFF2-40B4-BE49-F238E27FC236}">
                <a16:creationId xmlns:a16="http://schemas.microsoft.com/office/drawing/2014/main" id="{AF77C283-29DA-4229-B84A-F0DE01CE6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10C21B-C469-436E-8877-9B3B8D6CF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1AACA-EF75-44F9-954E-BA02112A7797}" type="slidenum">
              <a:rPr lang="en-GB" smtClean="0"/>
              <a:t>‹#›</a:t>
            </a:fld>
            <a:endParaRPr lang="en-GB"/>
          </a:p>
        </p:txBody>
      </p:sp>
      <p:pic>
        <p:nvPicPr>
          <p:cNvPr id="7" name="Picture 2">
            <a:extLst>
              <a:ext uri="{FF2B5EF4-FFF2-40B4-BE49-F238E27FC236}">
                <a16:creationId xmlns:a16="http://schemas.microsoft.com/office/drawing/2014/main" id="{73E44C4F-0261-43C3-AE34-DFDF5DDA3372}"/>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t="29007" b="22783"/>
          <a:stretch/>
        </p:blipFill>
        <p:spPr bwMode="auto">
          <a:xfrm>
            <a:off x="10016836" y="309530"/>
            <a:ext cx="2175164" cy="7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525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3" r:id="rId1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s://www.linkedin.com/in/morvenmccoll/" TargetMode="External"/><Relationship Id="rId3" Type="http://schemas.openxmlformats.org/officeDocument/2006/relationships/image" Target="../media/image38.jpeg"/><Relationship Id="rId7" Type="http://schemas.openxmlformats.org/officeDocument/2006/relationships/hyperlink" Target="https://mobile.twitter.com/morven_mccoll" TargetMode="External"/><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mailto:Morven.McColl@yes.org.uk" TargetMode="External"/><Relationship Id="rId11" Type="http://schemas.openxmlformats.org/officeDocument/2006/relationships/image" Target="../media/image28.png"/><Relationship Id="rId5" Type="http://schemas.openxmlformats.org/officeDocument/2006/relationships/image" Target="../media/image40.svg"/><Relationship Id="rId10" Type="http://schemas.openxmlformats.org/officeDocument/2006/relationships/image" Target="../media/image42.svg"/><Relationship Id="rId4" Type="http://schemas.openxmlformats.org/officeDocument/2006/relationships/image" Target="../media/image39.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IpM_faC36mA?feature=oembed" TargetMode="Externa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FD0F30-BAE7-44C0-A9D9-8F80F951BB3D}"/>
              </a:ext>
            </a:extLst>
          </p:cNvPr>
          <p:cNvSpPr>
            <a:spLocks noGrp="1"/>
          </p:cNvSpPr>
          <p:nvPr>
            <p:ph type="subTitle" idx="1"/>
          </p:nvPr>
        </p:nvSpPr>
        <p:spPr>
          <a:xfrm>
            <a:off x="1406434" y="3104518"/>
            <a:ext cx="9144000" cy="1655762"/>
          </a:xfrm>
        </p:spPr>
        <p:txBody>
          <a:bodyPr/>
          <a:lstStyle/>
          <a:p>
            <a:r>
              <a:rPr lang="en-GB" sz="2400" dirty="0">
                <a:latin typeface="Montserrat" panose="00000500000000000000"/>
              </a:rPr>
              <a:t>Session 3 - Market Research &amp; Pitching</a:t>
            </a:r>
            <a:endParaRPr lang="en-GB" dirty="0"/>
          </a:p>
        </p:txBody>
      </p:sp>
      <p:sp>
        <p:nvSpPr>
          <p:cNvPr id="2" name="Title 1">
            <a:extLst>
              <a:ext uri="{FF2B5EF4-FFF2-40B4-BE49-F238E27FC236}">
                <a16:creationId xmlns:a16="http://schemas.microsoft.com/office/drawing/2014/main" id="{E76AB68F-6221-44E6-B2F4-C17E09DED0FA}"/>
              </a:ext>
            </a:extLst>
          </p:cNvPr>
          <p:cNvSpPr>
            <a:spLocks noGrp="1"/>
          </p:cNvSpPr>
          <p:nvPr>
            <p:ph type="title"/>
          </p:nvPr>
        </p:nvSpPr>
        <p:spPr>
          <a:xfrm>
            <a:off x="720634" y="1931530"/>
            <a:ext cx="10515600" cy="1325563"/>
          </a:xfrm>
        </p:spPr>
        <p:txBody>
          <a:bodyPr>
            <a:normAutofit/>
          </a:bodyPr>
          <a:lstStyle/>
          <a:p>
            <a:pPr algn="ctr"/>
            <a:r>
              <a:rPr lang="en-GB" sz="6000" b="1" dirty="0">
                <a:solidFill>
                  <a:schemeClr val="tx2"/>
                </a:solidFill>
                <a:latin typeface="Montserrat" panose="00000500000000000000"/>
              </a:rPr>
              <a:t>Women Into STEM</a:t>
            </a:r>
            <a:endParaRPr lang="en-US" dirty="0"/>
          </a:p>
        </p:txBody>
      </p:sp>
      <p:pic>
        <p:nvPicPr>
          <p:cNvPr id="4" name="Picture 3" descr="A picture containing diagram&#10;&#10;Description automatically generated">
            <a:extLst>
              <a:ext uri="{FF2B5EF4-FFF2-40B4-BE49-F238E27FC236}">
                <a16:creationId xmlns:a16="http://schemas.microsoft.com/office/drawing/2014/main" id="{3B77C9A0-9AEC-43C6-A5DB-0911B8F9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843" y="3531151"/>
            <a:ext cx="3473547" cy="1954060"/>
          </a:xfrm>
          <a:prstGeom prst="rect">
            <a:avLst/>
          </a:prstGeom>
        </p:spPr>
      </p:pic>
      <p:pic>
        <p:nvPicPr>
          <p:cNvPr id="6" name="Picture 5">
            <a:extLst>
              <a:ext uri="{FF2B5EF4-FFF2-40B4-BE49-F238E27FC236}">
                <a16:creationId xmlns:a16="http://schemas.microsoft.com/office/drawing/2014/main" id="{A9924287-FC5D-4A50-B881-9E5000DF6358}"/>
              </a:ext>
            </a:extLst>
          </p:cNvPr>
          <p:cNvPicPr>
            <a:picLocks noChangeAspect="1"/>
          </p:cNvPicPr>
          <p:nvPr/>
        </p:nvPicPr>
        <p:blipFill>
          <a:blip r:embed="rId4"/>
          <a:stretch>
            <a:fillRect/>
          </a:stretch>
        </p:blipFill>
        <p:spPr>
          <a:xfrm>
            <a:off x="5321074" y="261224"/>
            <a:ext cx="1549852" cy="1670306"/>
          </a:xfrm>
          <a:prstGeom prst="rect">
            <a:avLst/>
          </a:prstGeom>
        </p:spPr>
      </p:pic>
    </p:spTree>
    <p:extLst>
      <p:ext uri="{BB962C8B-B14F-4D97-AF65-F5344CB8AC3E}">
        <p14:creationId xmlns:p14="http://schemas.microsoft.com/office/powerpoint/2010/main" val="73912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B60C-831B-46B6-B5D8-5ADC2E6BF16B}"/>
              </a:ext>
            </a:extLst>
          </p:cNvPr>
          <p:cNvSpPr>
            <a:spLocks noGrp="1"/>
          </p:cNvSpPr>
          <p:nvPr>
            <p:ph type="title"/>
          </p:nvPr>
        </p:nvSpPr>
        <p:spPr/>
        <p:txBody>
          <a:bodyPr>
            <a:normAutofit/>
          </a:bodyPr>
          <a:lstStyle/>
          <a:p>
            <a:r>
              <a:rPr lang="en-GB" sz="4000" b="1" dirty="0">
                <a:solidFill>
                  <a:schemeClr val="tx1"/>
                </a:solidFill>
                <a:latin typeface="Montserrat" panose="00000500000000000000"/>
              </a:rPr>
              <a:t>Objective</a:t>
            </a:r>
          </a:p>
        </p:txBody>
      </p:sp>
      <p:sp>
        <p:nvSpPr>
          <p:cNvPr id="3" name="Content Placeholder 2">
            <a:extLst>
              <a:ext uri="{FF2B5EF4-FFF2-40B4-BE49-F238E27FC236}">
                <a16:creationId xmlns:a16="http://schemas.microsoft.com/office/drawing/2014/main" id="{E070DAB7-EEA9-45A2-A579-72ABA24CC127}"/>
              </a:ext>
            </a:extLst>
          </p:cNvPr>
          <p:cNvSpPr>
            <a:spLocks noGrp="1"/>
          </p:cNvSpPr>
          <p:nvPr>
            <p:ph idx="1"/>
          </p:nvPr>
        </p:nvSpPr>
        <p:spPr>
          <a:xfrm>
            <a:off x="838200" y="1825625"/>
            <a:ext cx="10515600" cy="2465959"/>
          </a:xfrm>
        </p:spPr>
        <p:txBody>
          <a:bodyPr/>
          <a:lstStyle/>
          <a:p>
            <a:pPr marL="0" indent="0">
              <a:buNone/>
            </a:pPr>
            <a:r>
              <a:rPr lang="en-GB" sz="2000" dirty="0">
                <a:latin typeface="Montserrat" panose="00000500000000000000"/>
              </a:rPr>
              <a:t>Your objective is your </a:t>
            </a:r>
            <a:r>
              <a:rPr lang="en-GB" sz="2000" b="1" dirty="0">
                <a:latin typeface="Montserrat" panose="00000500000000000000"/>
              </a:rPr>
              <a:t>“why” </a:t>
            </a:r>
            <a:r>
              <a:rPr lang="en-GB" sz="2000" dirty="0">
                <a:latin typeface="Montserrat" panose="00000500000000000000"/>
              </a:rPr>
              <a:t>or your </a:t>
            </a:r>
            <a:r>
              <a:rPr lang="en-GB" sz="2000" b="1" dirty="0">
                <a:latin typeface="Montserrat" panose="00000500000000000000"/>
              </a:rPr>
              <a:t>“ask”.</a:t>
            </a:r>
          </a:p>
          <a:p>
            <a:pPr marL="0" indent="0">
              <a:buNone/>
            </a:pPr>
            <a:endParaRPr lang="en-GB" sz="2000" dirty="0">
              <a:latin typeface="Montserrat" panose="00000500000000000000"/>
            </a:endParaRPr>
          </a:p>
          <a:p>
            <a:pPr marL="0" indent="0">
              <a:buNone/>
            </a:pPr>
            <a:r>
              <a:rPr lang="en-GB" sz="2000" dirty="0">
                <a:latin typeface="Montserrat" panose="00000500000000000000"/>
              </a:rPr>
              <a:t>It’s important to have a clear call to action and “ask” within our pitch so that our audience has a clear understanding and isn’t confused about the “ask”. </a:t>
            </a:r>
          </a:p>
          <a:p>
            <a:pPr marL="0" indent="0">
              <a:buNone/>
            </a:pPr>
            <a:endParaRPr lang="en-GB" sz="2000" dirty="0">
              <a:latin typeface="Montserrat" panose="00000500000000000000"/>
            </a:endParaRPr>
          </a:p>
          <a:p>
            <a:pPr marL="0" indent="0">
              <a:buNone/>
            </a:pPr>
            <a:r>
              <a:rPr lang="en-GB" sz="2000" dirty="0">
                <a:latin typeface="Montserrat" panose="00000500000000000000"/>
              </a:rPr>
              <a:t>What might some objectives be?</a:t>
            </a:r>
          </a:p>
          <a:p>
            <a:pPr marL="0" indent="0">
              <a:buNone/>
            </a:pPr>
            <a:endParaRPr lang="en-GB" dirty="0"/>
          </a:p>
          <a:p>
            <a:pPr marL="0" indent="0">
              <a:buNone/>
            </a:pPr>
            <a:endParaRPr lang="en-GB" dirty="0"/>
          </a:p>
        </p:txBody>
      </p:sp>
      <p:pic>
        <p:nvPicPr>
          <p:cNvPr id="6" name="Picture 5" descr="Icon&#10;&#10;Description automatically generated">
            <a:extLst>
              <a:ext uri="{FF2B5EF4-FFF2-40B4-BE49-F238E27FC236}">
                <a16:creationId xmlns:a16="http://schemas.microsoft.com/office/drawing/2014/main" id="{237AA0EF-C2EB-4234-B006-468483D2F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109" y="4537707"/>
            <a:ext cx="2315520" cy="130302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E40D6BAF-DB22-484C-82E5-B6A6C1419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597906"/>
            <a:ext cx="1113280" cy="1115571"/>
          </a:xfrm>
          <a:prstGeom prst="rect">
            <a:avLst/>
          </a:prstGeom>
        </p:spPr>
      </p:pic>
      <p:pic>
        <p:nvPicPr>
          <p:cNvPr id="13" name="Picture 12" descr="Icon&#10;&#10;Description automatically generated">
            <a:extLst>
              <a:ext uri="{FF2B5EF4-FFF2-40B4-BE49-F238E27FC236}">
                <a16:creationId xmlns:a16="http://schemas.microsoft.com/office/drawing/2014/main" id="{0CED48F4-83A4-4B9E-904E-9A052E063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058" y="4597906"/>
            <a:ext cx="1182624" cy="1182624"/>
          </a:xfrm>
          <a:prstGeom prst="rect">
            <a:avLst/>
          </a:prstGeom>
        </p:spPr>
      </p:pic>
      <p:pic>
        <p:nvPicPr>
          <p:cNvPr id="15" name="Picture 14" descr="Icon&#10;&#10;Description automatically generated">
            <a:extLst>
              <a:ext uri="{FF2B5EF4-FFF2-40B4-BE49-F238E27FC236}">
                <a16:creationId xmlns:a16="http://schemas.microsoft.com/office/drawing/2014/main" id="{2E769E7E-AF89-4139-BFC6-25EBD11D65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4705" y="4597906"/>
            <a:ext cx="1947204" cy="1095758"/>
          </a:xfrm>
          <a:prstGeom prst="rect">
            <a:avLst/>
          </a:prstGeom>
        </p:spPr>
      </p:pic>
    </p:spTree>
    <p:extLst>
      <p:ext uri="{BB962C8B-B14F-4D97-AF65-F5344CB8AC3E}">
        <p14:creationId xmlns:p14="http://schemas.microsoft.com/office/powerpoint/2010/main" val="326491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AE5E-71C9-4FD2-96E3-F34AE1D438D0}"/>
              </a:ext>
            </a:extLst>
          </p:cNvPr>
          <p:cNvSpPr>
            <a:spLocks noGrp="1"/>
          </p:cNvSpPr>
          <p:nvPr>
            <p:ph type="title"/>
          </p:nvPr>
        </p:nvSpPr>
        <p:spPr/>
        <p:txBody>
          <a:bodyPr>
            <a:normAutofit/>
          </a:bodyPr>
          <a:lstStyle/>
          <a:p>
            <a:r>
              <a:rPr lang="en-GB" sz="4000" b="1" dirty="0">
                <a:solidFill>
                  <a:schemeClr val="tx1"/>
                </a:solidFill>
                <a:latin typeface="Montserrat" panose="00000500000000000000"/>
              </a:rPr>
              <a:t>Audience</a:t>
            </a:r>
          </a:p>
        </p:txBody>
      </p:sp>
      <p:sp>
        <p:nvSpPr>
          <p:cNvPr id="3" name="Content Placeholder 2">
            <a:extLst>
              <a:ext uri="{FF2B5EF4-FFF2-40B4-BE49-F238E27FC236}">
                <a16:creationId xmlns:a16="http://schemas.microsoft.com/office/drawing/2014/main" id="{4F6CC0B9-A776-46B6-B84D-DB9A54F3A1BE}"/>
              </a:ext>
            </a:extLst>
          </p:cNvPr>
          <p:cNvSpPr>
            <a:spLocks noGrp="1"/>
          </p:cNvSpPr>
          <p:nvPr>
            <p:ph idx="1"/>
          </p:nvPr>
        </p:nvSpPr>
        <p:spPr>
          <a:xfrm>
            <a:off x="838200" y="1511807"/>
            <a:ext cx="10515600" cy="3495453"/>
          </a:xfrm>
        </p:spPr>
        <p:txBody>
          <a:bodyPr>
            <a:normAutofit lnSpcReduction="10000"/>
          </a:bodyPr>
          <a:lstStyle/>
          <a:p>
            <a:pPr marL="0" indent="0">
              <a:buNone/>
            </a:pPr>
            <a:endParaRPr lang="en-GB" dirty="0"/>
          </a:p>
          <a:p>
            <a:pPr marL="0" indent="0">
              <a:buNone/>
            </a:pPr>
            <a:r>
              <a:rPr lang="en-GB" sz="2000" dirty="0">
                <a:latin typeface="Montserrat" panose="00000500000000000000"/>
              </a:rPr>
              <a:t>Different audiences will require different levels of information and different styles of pitch.</a:t>
            </a:r>
          </a:p>
          <a:p>
            <a:endParaRPr lang="en-GB" sz="2000" dirty="0">
              <a:latin typeface="Montserrat" panose="00000500000000000000"/>
            </a:endParaRPr>
          </a:p>
          <a:p>
            <a:r>
              <a:rPr lang="en-GB" sz="2000" dirty="0">
                <a:latin typeface="Montserrat" panose="00000500000000000000"/>
              </a:rPr>
              <a:t>Investors</a:t>
            </a:r>
          </a:p>
          <a:p>
            <a:r>
              <a:rPr lang="en-GB" sz="2000" dirty="0">
                <a:latin typeface="Montserrat" panose="00000500000000000000"/>
              </a:rPr>
              <a:t>Funders</a:t>
            </a:r>
          </a:p>
          <a:p>
            <a:r>
              <a:rPr lang="en-GB" sz="2000" dirty="0">
                <a:latin typeface="Montserrat" panose="00000500000000000000"/>
              </a:rPr>
              <a:t>Customers</a:t>
            </a:r>
          </a:p>
          <a:p>
            <a:r>
              <a:rPr lang="en-GB" sz="2000" dirty="0">
                <a:latin typeface="Montserrat" panose="00000500000000000000"/>
              </a:rPr>
              <a:t>Partners</a:t>
            </a:r>
          </a:p>
          <a:p>
            <a:r>
              <a:rPr lang="en-GB" sz="2000" dirty="0">
                <a:latin typeface="Montserrat" panose="00000500000000000000"/>
              </a:rPr>
              <a:t>Collaborators</a:t>
            </a:r>
          </a:p>
          <a:p>
            <a:pPr marL="0" indent="0">
              <a:buNone/>
            </a:pPr>
            <a:endParaRPr lang="en-GB" dirty="0"/>
          </a:p>
        </p:txBody>
      </p:sp>
      <p:pic>
        <p:nvPicPr>
          <p:cNvPr id="6" name="Picture 5" descr="A black background with white text&#10;&#10;Description automatically generated with low confidence">
            <a:extLst>
              <a:ext uri="{FF2B5EF4-FFF2-40B4-BE49-F238E27FC236}">
                <a16:creationId xmlns:a16="http://schemas.microsoft.com/office/drawing/2014/main" id="{E1B80BF8-F436-400C-9A1E-6F67E0504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24" y="3429000"/>
            <a:ext cx="3255271" cy="1831852"/>
          </a:xfrm>
          <a:prstGeom prst="rect">
            <a:avLst/>
          </a:prstGeom>
        </p:spPr>
      </p:pic>
    </p:spTree>
    <p:extLst>
      <p:ext uri="{BB962C8B-B14F-4D97-AF65-F5344CB8AC3E}">
        <p14:creationId xmlns:p14="http://schemas.microsoft.com/office/powerpoint/2010/main" val="338681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DA4C-2F0F-4319-8415-2A32A437CE79}"/>
              </a:ext>
            </a:extLst>
          </p:cNvPr>
          <p:cNvSpPr>
            <a:spLocks noGrp="1"/>
          </p:cNvSpPr>
          <p:nvPr>
            <p:ph type="title"/>
          </p:nvPr>
        </p:nvSpPr>
        <p:spPr/>
        <p:txBody>
          <a:bodyPr>
            <a:normAutofit/>
          </a:bodyPr>
          <a:lstStyle/>
          <a:p>
            <a:r>
              <a:rPr lang="en-GB" sz="4000" b="1" dirty="0">
                <a:solidFill>
                  <a:schemeClr val="tx1"/>
                </a:solidFill>
                <a:latin typeface="Montserrat" panose="00000500000000000000"/>
              </a:rPr>
              <a:t>Type of Pitch</a:t>
            </a:r>
          </a:p>
        </p:txBody>
      </p:sp>
      <p:graphicFrame>
        <p:nvGraphicFramePr>
          <p:cNvPr id="18" name="Table 6">
            <a:extLst>
              <a:ext uri="{FF2B5EF4-FFF2-40B4-BE49-F238E27FC236}">
                <a16:creationId xmlns:a16="http://schemas.microsoft.com/office/drawing/2014/main" id="{C3BCB575-A03A-4F52-B188-2DCF20E7AF3F}"/>
              </a:ext>
            </a:extLst>
          </p:cNvPr>
          <p:cNvGraphicFramePr>
            <a:graphicFrameLocks/>
          </p:cNvGraphicFramePr>
          <p:nvPr/>
        </p:nvGraphicFramePr>
        <p:xfrm>
          <a:off x="838200" y="1689452"/>
          <a:ext cx="10780776" cy="4595524"/>
        </p:xfrm>
        <a:graphic>
          <a:graphicData uri="http://schemas.openxmlformats.org/drawingml/2006/table">
            <a:tbl>
              <a:tblPr firstRow="1" bandRow="1">
                <a:tableStyleId>{5C22544A-7EE6-4342-B048-85BDC9FD1C3A}</a:tableStyleId>
              </a:tblPr>
              <a:tblGrid>
                <a:gridCol w="2380488">
                  <a:extLst>
                    <a:ext uri="{9D8B030D-6E8A-4147-A177-3AD203B41FA5}">
                      <a16:colId xmlns:a16="http://schemas.microsoft.com/office/drawing/2014/main" val="1464862344"/>
                    </a:ext>
                  </a:extLst>
                </a:gridCol>
                <a:gridCol w="2779776">
                  <a:extLst>
                    <a:ext uri="{9D8B030D-6E8A-4147-A177-3AD203B41FA5}">
                      <a16:colId xmlns:a16="http://schemas.microsoft.com/office/drawing/2014/main" val="777362404"/>
                    </a:ext>
                  </a:extLst>
                </a:gridCol>
                <a:gridCol w="3048342">
                  <a:extLst>
                    <a:ext uri="{9D8B030D-6E8A-4147-A177-3AD203B41FA5}">
                      <a16:colId xmlns:a16="http://schemas.microsoft.com/office/drawing/2014/main" val="5747804"/>
                    </a:ext>
                  </a:extLst>
                </a:gridCol>
                <a:gridCol w="2572170">
                  <a:extLst>
                    <a:ext uri="{9D8B030D-6E8A-4147-A177-3AD203B41FA5}">
                      <a16:colId xmlns:a16="http://schemas.microsoft.com/office/drawing/2014/main" val="2448151103"/>
                    </a:ext>
                  </a:extLst>
                </a:gridCol>
              </a:tblGrid>
              <a:tr h="1212244">
                <a:tc>
                  <a:txBody>
                    <a:bodyPr/>
                    <a:lstStyle/>
                    <a:p>
                      <a:endParaRPr lang="en-GB" dirty="0"/>
                    </a:p>
                  </a:txBody>
                  <a:tcPr>
                    <a:solidFill>
                      <a:srgbClr val="E2F1FC"/>
                    </a:solidFill>
                  </a:tcPr>
                </a:tc>
                <a:tc>
                  <a:txBody>
                    <a:bodyPr/>
                    <a:lstStyle/>
                    <a:p>
                      <a:endParaRPr lang="en-GB" dirty="0"/>
                    </a:p>
                  </a:txBody>
                  <a:tcPr>
                    <a:solidFill>
                      <a:srgbClr val="E2F1FC"/>
                    </a:solidFill>
                  </a:tcPr>
                </a:tc>
                <a:tc>
                  <a:txBody>
                    <a:bodyPr/>
                    <a:lstStyle/>
                    <a:p>
                      <a:endParaRPr lang="en-GB" dirty="0"/>
                    </a:p>
                  </a:txBody>
                  <a:tcPr>
                    <a:solidFill>
                      <a:srgbClr val="E2F1FC"/>
                    </a:solidFill>
                  </a:tcPr>
                </a:tc>
                <a:tc>
                  <a:txBody>
                    <a:bodyPr/>
                    <a:lstStyle/>
                    <a:p>
                      <a:endParaRPr lang="en-GB" dirty="0"/>
                    </a:p>
                  </a:txBody>
                  <a:tcPr>
                    <a:solidFill>
                      <a:srgbClr val="E2F1FC"/>
                    </a:solidFill>
                  </a:tcPr>
                </a:tc>
                <a:extLst>
                  <a:ext uri="{0D108BD9-81ED-4DB2-BD59-A6C34878D82A}">
                    <a16:rowId xmlns:a16="http://schemas.microsoft.com/office/drawing/2014/main" val="3095097696"/>
                  </a:ext>
                </a:extLst>
              </a:tr>
              <a:tr h="1152674">
                <a:tc>
                  <a:txBody>
                    <a:bodyPr/>
                    <a:lstStyle/>
                    <a:p>
                      <a:pPr lvl="0" algn="ctr"/>
                      <a:r>
                        <a:rPr lang="en-GB" sz="1800" b="1" dirty="0">
                          <a:latin typeface="Montserrat" panose="00000500000000000000"/>
                        </a:rPr>
                        <a:t>Elevator</a:t>
                      </a:r>
                    </a:p>
                    <a:p>
                      <a:pPr lvl="0" algn="ctr"/>
                      <a:endParaRPr lang="en-GB" sz="1800" dirty="0">
                        <a:latin typeface="Montserrat" panose="00000500000000000000"/>
                      </a:endParaRPr>
                    </a:p>
                    <a:p>
                      <a:pPr lvl="0" algn="ctr"/>
                      <a:r>
                        <a:rPr lang="en-GB" sz="1800" dirty="0">
                          <a:latin typeface="Montserrat" panose="00000500000000000000"/>
                        </a:rPr>
                        <a:t>A quick 1 minute pitch which interests and entices your audience in which could be spoken in a short </a:t>
                      </a:r>
                      <a:br>
                        <a:rPr lang="en-GB" sz="1800" dirty="0">
                          <a:latin typeface="Montserrat" panose="00000500000000000000"/>
                        </a:rPr>
                      </a:br>
                      <a:r>
                        <a:rPr lang="en-GB" sz="1800" dirty="0">
                          <a:latin typeface="Montserrat" panose="00000500000000000000"/>
                        </a:rPr>
                        <a:t>Elevator journey.</a:t>
                      </a:r>
                      <a:br>
                        <a:rPr lang="en-GB" sz="1800" dirty="0">
                          <a:latin typeface="Montserrat" panose="00000500000000000000"/>
                        </a:rPr>
                      </a:br>
                      <a:br>
                        <a:rPr lang="en-GB" sz="1800" dirty="0">
                          <a:latin typeface="Montserrat" panose="00000500000000000000"/>
                        </a:rPr>
                      </a:br>
                      <a:endParaRPr lang="en-GB" sz="1800" dirty="0">
                        <a:latin typeface="Montserrat" panose="0000050000000000000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Montserrat" panose="00000500000000000000"/>
                        </a:rPr>
                        <a:t>Investment</a:t>
                      </a: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800" dirty="0">
                          <a:latin typeface="Montserrat" panose="00000500000000000000"/>
                        </a:rPr>
                      </a:br>
                      <a:r>
                        <a:rPr lang="en-GB" sz="1800" dirty="0">
                          <a:latin typeface="Montserrat" panose="00000500000000000000"/>
                        </a:rPr>
                        <a:t>A structured and formal pitch where the “ask” is generally money and expertise which will include </a:t>
                      </a:r>
                      <a:br>
                        <a:rPr lang="en-GB" sz="1800" dirty="0">
                          <a:latin typeface="Montserrat" panose="00000500000000000000"/>
                        </a:rPr>
                      </a:br>
                      <a:r>
                        <a:rPr lang="en-GB" sz="1800" dirty="0">
                          <a:latin typeface="Montserrat" panose="00000500000000000000"/>
                        </a:rPr>
                        <a:t>facts and figures. </a:t>
                      </a:r>
                      <a:br>
                        <a:rPr lang="en-GB" sz="1800" dirty="0">
                          <a:latin typeface="Montserrat" panose="00000500000000000000"/>
                        </a:rPr>
                      </a:br>
                      <a:r>
                        <a:rPr lang="en-GB" sz="1800" dirty="0">
                          <a:latin typeface="Montserrat" panose="00000500000000000000"/>
                        </a:rPr>
                        <a:t>Often 5-10 minutes.</a:t>
                      </a:r>
                    </a:p>
                    <a:p>
                      <a:pPr algn="ctr"/>
                      <a:endParaRPr lang="en-GB" sz="2000" dirty="0">
                        <a:latin typeface="Montserrat" panose="00000500000000000000"/>
                      </a:endParaRPr>
                    </a:p>
                  </a:txBody>
                  <a:tcPr>
                    <a:noFill/>
                  </a:tcPr>
                </a:tc>
                <a:tc>
                  <a:txBody>
                    <a:bodyPr/>
                    <a:lstStyle/>
                    <a:p>
                      <a:pPr algn="ctr"/>
                      <a:r>
                        <a:rPr lang="en-GB" sz="1800" b="1" dirty="0">
                          <a:latin typeface="Montserrat" panose="00000500000000000000"/>
                        </a:rPr>
                        <a:t>Competition</a:t>
                      </a:r>
                    </a:p>
                    <a:p>
                      <a:pPr algn="ctr"/>
                      <a:endParaRPr lang="en-GB" sz="1800" dirty="0">
                        <a:latin typeface="Montserrat" panose="00000500000000000000"/>
                      </a:endParaRPr>
                    </a:p>
                    <a:p>
                      <a:pPr algn="ctr"/>
                      <a:r>
                        <a:rPr lang="en-GB" sz="1800" dirty="0">
                          <a:latin typeface="Montserrat" panose="00000500000000000000"/>
                        </a:rPr>
                        <a:t>Generally structured and formal where there is a “prize” at the end and the pitch is tailored around this prize. </a:t>
                      </a:r>
                      <a:br>
                        <a:rPr lang="en-GB" sz="1800" dirty="0">
                          <a:latin typeface="Montserrat" panose="00000500000000000000"/>
                        </a:rPr>
                      </a:br>
                      <a:r>
                        <a:rPr lang="en-GB" sz="1800" dirty="0">
                          <a:latin typeface="Montserrat" panose="00000500000000000000"/>
                        </a:rPr>
                        <a:t>Can differ in length </a:t>
                      </a:r>
                      <a:br>
                        <a:rPr lang="en-GB" sz="1800" dirty="0">
                          <a:latin typeface="Montserrat" panose="00000500000000000000"/>
                        </a:rPr>
                      </a:br>
                      <a:r>
                        <a:rPr lang="en-GB" sz="1800" dirty="0">
                          <a:latin typeface="Montserrat" panose="00000500000000000000"/>
                        </a:rPr>
                        <a:t>Often 3 – 5 minutes.</a:t>
                      </a:r>
                    </a:p>
                  </a:txBody>
                  <a:tcPr>
                    <a:noFill/>
                  </a:tcPr>
                </a:tc>
                <a:tc>
                  <a:txBody>
                    <a:bodyPr/>
                    <a:lstStyle/>
                    <a:p>
                      <a:pPr algn="ctr"/>
                      <a:r>
                        <a:rPr lang="en-GB" sz="1800" b="1" dirty="0">
                          <a:latin typeface="Montserrat" panose="00000500000000000000"/>
                        </a:rPr>
                        <a:t>Twitter</a:t>
                      </a:r>
                    </a:p>
                    <a:p>
                      <a:pPr algn="ctr"/>
                      <a:endParaRPr lang="en-GB" sz="1800" dirty="0">
                        <a:latin typeface="Montserrat" panose="00000500000000000000"/>
                      </a:endParaRPr>
                    </a:p>
                    <a:p>
                      <a:pPr algn="ctr"/>
                      <a:r>
                        <a:rPr lang="en-GB" sz="1800" dirty="0">
                          <a:latin typeface="Montserrat" panose="00000500000000000000"/>
                        </a:rPr>
                        <a:t>Short, snappy and could be summed up </a:t>
                      </a:r>
                    </a:p>
                    <a:p>
                      <a:pPr algn="ctr"/>
                      <a:r>
                        <a:rPr lang="en-GB" sz="1800" dirty="0">
                          <a:latin typeface="Montserrat" panose="00000500000000000000"/>
                        </a:rPr>
                        <a:t>within a sentence. </a:t>
                      </a:r>
                    </a:p>
                    <a:p>
                      <a:pPr algn="ctr"/>
                      <a:r>
                        <a:rPr lang="en-GB" sz="1800" dirty="0">
                          <a:latin typeface="Montserrat" panose="00000500000000000000"/>
                        </a:rPr>
                        <a:t>Hence the Twitter label.</a:t>
                      </a:r>
                    </a:p>
                  </a:txBody>
                  <a:tcPr>
                    <a:noFill/>
                  </a:tcPr>
                </a:tc>
                <a:extLst>
                  <a:ext uri="{0D108BD9-81ED-4DB2-BD59-A6C34878D82A}">
                    <a16:rowId xmlns:a16="http://schemas.microsoft.com/office/drawing/2014/main" val="2961369324"/>
                  </a:ext>
                </a:extLst>
              </a:tr>
            </a:tbl>
          </a:graphicData>
        </a:graphic>
      </p:graphicFrame>
      <p:pic>
        <p:nvPicPr>
          <p:cNvPr id="19" name="Picture 18" descr="Icon&#10;&#10;Description automatically generated">
            <a:extLst>
              <a:ext uri="{FF2B5EF4-FFF2-40B4-BE49-F238E27FC236}">
                <a16:creationId xmlns:a16="http://schemas.microsoft.com/office/drawing/2014/main" id="{13DCE86C-7D95-4578-8C13-7CF612302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66" y="1499189"/>
            <a:ext cx="2785784" cy="1567655"/>
          </a:xfrm>
          <a:prstGeom prst="rect">
            <a:avLst/>
          </a:prstGeom>
        </p:spPr>
      </p:pic>
      <p:pic>
        <p:nvPicPr>
          <p:cNvPr id="21" name="Picture 20" descr="Icon&#10;&#10;Description automatically generated">
            <a:extLst>
              <a:ext uri="{FF2B5EF4-FFF2-40B4-BE49-F238E27FC236}">
                <a16:creationId xmlns:a16="http://schemas.microsoft.com/office/drawing/2014/main" id="{6CF9115A-B8FB-4AE8-88A1-69B607451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94" y="1642209"/>
            <a:ext cx="2423884" cy="1364002"/>
          </a:xfrm>
          <a:prstGeom prst="rect">
            <a:avLst/>
          </a:prstGeom>
        </p:spPr>
      </p:pic>
      <p:pic>
        <p:nvPicPr>
          <p:cNvPr id="23" name="Picture 22" descr="Icon&#10;&#10;Description automatically generated">
            <a:extLst>
              <a:ext uri="{FF2B5EF4-FFF2-40B4-BE49-F238E27FC236}">
                <a16:creationId xmlns:a16="http://schemas.microsoft.com/office/drawing/2014/main" id="{3D203210-2393-4066-8439-749B6A80E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6209" y="1661429"/>
            <a:ext cx="2355576" cy="1325563"/>
          </a:xfrm>
          <a:prstGeom prst="rect">
            <a:avLst/>
          </a:prstGeom>
        </p:spPr>
      </p:pic>
      <p:pic>
        <p:nvPicPr>
          <p:cNvPr id="29" name="Picture 28" descr="Logo, icon&#10;&#10;Description automatically generated">
            <a:extLst>
              <a:ext uri="{FF2B5EF4-FFF2-40B4-BE49-F238E27FC236}">
                <a16:creationId xmlns:a16="http://schemas.microsoft.com/office/drawing/2014/main" id="{F160B5F1-DFD1-426A-9394-79589F44DA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0054" y="1741319"/>
            <a:ext cx="1065927" cy="1067023"/>
          </a:xfrm>
          <a:prstGeom prst="rect">
            <a:avLst/>
          </a:prstGeom>
        </p:spPr>
      </p:pic>
    </p:spTree>
    <p:extLst>
      <p:ext uri="{BB962C8B-B14F-4D97-AF65-F5344CB8AC3E}">
        <p14:creationId xmlns:p14="http://schemas.microsoft.com/office/powerpoint/2010/main" val="43360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FBF6-EB62-4CCD-8C3D-BC49B4F35A5D}"/>
              </a:ext>
            </a:extLst>
          </p:cNvPr>
          <p:cNvSpPr>
            <a:spLocks noGrp="1"/>
          </p:cNvSpPr>
          <p:nvPr>
            <p:ph type="title"/>
          </p:nvPr>
        </p:nvSpPr>
        <p:spPr>
          <a:xfrm>
            <a:off x="542098" y="336741"/>
            <a:ext cx="4293739" cy="1325563"/>
          </a:xfrm>
        </p:spPr>
        <p:txBody>
          <a:bodyPr>
            <a:normAutofit/>
          </a:bodyPr>
          <a:lstStyle/>
          <a:p>
            <a:r>
              <a:rPr lang="en-GB" sz="4000" b="1" dirty="0">
                <a:solidFill>
                  <a:schemeClr val="tx1"/>
                </a:solidFill>
                <a:latin typeface="Montserrat" panose="00000500000000000000"/>
              </a:rPr>
              <a:t>Pitching Styles</a:t>
            </a:r>
          </a:p>
        </p:txBody>
      </p:sp>
      <p:graphicFrame>
        <p:nvGraphicFramePr>
          <p:cNvPr id="6" name="Table 6">
            <a:extLst>
              <a:ext uri="{FF2B5EF4-FFF2-40B4-BE49-F238E27FC236}">
                <a16:creationId xmlns:a16="http://schemas.microsoft.com/office/drawing/2014/main" id="{A5061834-D3E4-4ABC-BDE8-94C3B2475235}"/>
              </a:ext>
            </a:extLst>
          </p:cNvPr>
          <p:cNvGraphicFramePr>
            <a:graphicFrameLocks/>
          </p:cNvGraphicFramePr>
          <p:nvPr/>
        </p:nvGraphicFramePr>
        <p:xfrm>
          <a:off x="679704" y="1953052"/>
          <a:ext cx="11003280" cy="2951895"/>
        </p:xfrm>
        <a:graphic>
          <a:graphicData uri="http://schemas.openxmlformats.org/drawingml/2006/table">
            <a:tbl>
              <a:tblPr firstRow="1" bandRow="1">
                <a:tableStyleId>{5C22544A-7EE6-4342-B048-85BDC9FD1C3A}</a:tableStyleId>
              </a:tblPr>
              <a:tblGrid>
                <a:gridCol w="2396516">
                  <a:extLst>
                    <a:ext uri="{9D8B030D-6E8A-4147-A177-3AD203B41FA5}">
                      <a16:colId xmlns:a16="http://schemas.microsoft.com/office/drawing/2014/main" val="1464862344"/>
                    </a:ext>
                  </a:extLst>
                </a:gridCol>
                <a:gridCol w="2288260">
                  <a:extLst>
                    <a:ext uri="{9D8B030D-6E8A-4147-A177-3AD203B41FA5}">
                      <a16:colId xmlns:a16="http://schemas.microsoft.com/office/drawing/2014/main" val="777362404"/>
                    </a:ext>
                  </a:extLst>
                </a:gridCol>
                <a:gridCol w="2487046">
                  <a:extLst>
                    <a:ext uri="{9D8B030D-6E8A-4147-A177-3AD203B41FA5}">
                      <a16:colId xmlns:a16="http://schemas.microsoft.com/office/drawing/2014/main" val="5747804"/>
                    </a:ext>
                  </a:extLst>
                </a:gridCol>
                <a:gridCol w="1915729">
                  <a:extLst>
                    <a:ext uri="{9D8B030D-6E8A-4147-A177-3AD203B41FA5}">
                      <a16:colId xmlns:a16="http://schemas.microsoft.com/office/drawing/2014/main" val="2448151103"/>
                    </a:ext>
                  </a:extLst>
                </a:gridCol>
                <a:gridCol w="1915729">
                  <a:extLst>
                    <a:ext uri="{9D8B030D-6E8A-4147-A177-3AD203B41FA5}">
                      <a16:colId xmlns:a16="http://schemas.microsoft.com/office/drawing/2014/main" val="4285076623"/>
                    </a:ext>
                  </a:extLst>
                </a:gridCol>
              </a:tblGrid>
              <a:tr h="1584840">
                <a:tc>
                  <a:txBody>
                    <a:bodyPr/>
                    <a:lstStyle/>
                    <a:p>
                      <a:endParaRPr lang="en-GB" dirty="0"/>
                    </a:p>
                  </a:txBody>
                  <a:tcPr>
                    <a:solidFill>
                      <a:srgbClr val="E2F1FC"/>
                    </a:solidFill>
                  </a:tcPr>
                </a:tc>
                <a:tc>
                  <a:txBody>
                    <a:bodyPr/>
                    <a:lstStyle/>
                    <a:p>
                      <a:endParaRPr lang="en-GB" dirty="0"/>
                    </a:p>
                  </a:txBody>
                  <a:tcPr>
                    <a:solidFill>
                      <a:srgbClr val="E2F1FC"/>
                    </a:solidFill>
                  </a:tcPr>
                </a:tc>
                <a:tc>
                  <a:txBody>
                    <a:bodyPr/>
                    <a:lstStyle/>
                    <a:p>
                      <a:endParaRPr lang="en-GB" dirty="0"/>
                    </a:p>
                  </a:txBody>
                  <a:tcPr>
                    <a:solidFill>
                      <a:srgbClr val="E2F1FC"/>
                    </a:solidFill>
                  </a:tcPr>
                </a:tc>
                <a:tc>
                  <a:txBody>
                    <a:bodyPr/>
                    <a:lstStyle/>
                    <a:p>
                      <a:endParaRPr lang="en-GB" dirty="0"/>
                    </a:p>
                  </a:txBody>
                  <a:tcPr>
                    <a:solidFill>
                      <a:srgbClr val="E2F1FC"/>
                    </a:solidFill>
                  </a:tcPr>
                </a:tc>
                <a:tc>
                  <a:txBody>
                    <a:bodyPr/>
                    <a:lstStyle/>
                    <a:p>
                      <a:endParaRPr lang="en-GB" dirty="0"/>
                    </a:p>
                  </a:txBody>
                  <a:tcPr>
                    <a:solidFill>
                      <a:srgbClr val="E2F1FC"/>
                    </a:solidFill>
                  </a:tcPr>
                </a:tc>
                <a:extLst>
                  <a:ext uri="{0D108BD9-81ED-4DB2-BD59-A6C34878D82A}">
                    <a16:rowId xmlns:a16="http://schemas.microsoft.com/office/drawing/2014/main" val="3095097696"/>
                  </a:ext>
                </a:extLst>
              </a:tr>
              <a:tr h="1367055">
                <a:tc>
                  <a:txBody>
                    <a:bodyPr/>
                    <a:lstStyle/>
                    <a:p>
                      <a:pPr algn="ctr"/>
                      <a:r>
                        <a:rPr lang="en-GB" sz="2000" dirty="0">
                          <a:latin typeface="Montserrat" panose="00000500000000000000"/>
                        </a:rPr>
                        <a:t>Structured</a:t>
                      </a:r>
                    </a:p>
                  </a:txBody>
                  <a:tcPr>
                    <a:noFill/>
                  </a:tcPr>
                </a:tc>
                <a:tc>
                  <a:txBody>
                    <a:bodyPr/>
                    <a:lstStyle/>
                    <a:p>
                      <a:pPr algn="ctr"/>
                      <a:r>
                        <a:rPr lang="en-GB" sz="2000" dirty="0">
                          <a:latin typeface="Montserrat" panose="00000500000000000000"/>
                        </a:rPr>
                        <a:t>Hard Hitting Facts</a:t>
                      </a:r>
                    </a:p>
                  </a:txBody>
                  <a:tcPr>
                    <a:noFill/>
                  </a:tcPr>
                </a:tc>
                <a:tc>
                  <a:txBody>
                    <a:bodyPr/>
                    <a:lstStyle/>
                    <a:p>
                      <a:pPr algn="ctr"/>
                      <a:r>
                        <a:rPr lang="en-GB" sz="2000" dirty="0">
                          <a:latin typeface="Montserrat" panose="00000500000000000000"/>
                        </a:rPr>
                        <a:t>Emotional</a:t>
                      </a:r>
                    </a:p>
                  </a:txBody>
                  <a:tcPr>
                    <a:noFill/>
                  </a:tcPr>
                </a:tc>
                <a:tc>
                  <a:txBody>
                    <a:bodyPr/>
                    <a:lstStyle/>
                    <a:p>
                      <a:pPr algn="ctr"/>
                      <a:r>
                        <a:rPr lang="en-GB" sz="2000" dirty="0">
                          <a:latin typeface="Montserrat" panose="00000500000000000000"/>
                        </a:rPr>
                        <a:t>Informal</a:t>
                      </a:r>
                    </a:p>
                  </a:txBody>
                  <a:tcPr>
                    <a:noFill/>
                  </a:tcPr>
                </a:tc>
                <a:tc>
                  <a:txBody>
                    <a:bodyPr/>
                    <a:lstStyle/>
                    <a:p>
                      <a:pPr algn="ctr"/>
                      <a:r>
                        <a:rPr lang="en-GB" sz="2000" dirty="0">
                          <a:latin typeface="Montserrat" panose="00000500000000000000"/>
                        </a:rPr>
                        <a:t>Story-Led</a:t>
                      </a:r>
                    </a:p>
                  </a:txBody>
                  <a:tcPr>
                    <a:noFill/>
                  </a:tcPr>
                </a:tc>
                <a:extLst>
                  <a:ext uri="{0D108BD9-81ED-4DB2-BD59-A6C34878D82A}">
                    <a16:rowId xmlns:a16="http://schemas.microsoft.com/office/drawing/2014/main" val="2961369324"/>
                  </a:ext>
                </a:extLst>
              </a:tr>
            </a:tbl>
          </a:graphicData>
        </a:graphic>
      </p:graphicFrame>
      <p:pic>
        <p:nvPicPr>
          <p:cNvPr id="9" name="Picture 8" descr="Graphical user interface&#10;&#10;Description automatically generated">
            <a:extLst>
              <a:ext uri="{FF2B5EF4-FFF2-40B4-BE49-F238E27FC236}">
                <a16:creationId xmlns:a16="http://schemas.microsoft.com/office/drawing/2014/main" id="{F026BB0A-0BEF-4C30-B90D-EF74FE97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2" y="1967481"/>
            <a:ext cx="2618839" cy="1473710"/>
          </a:xfrm>
          <a:prstGeom prst="rect">
            <a:avLst/>
          </a:prstGeom>
        </p:spPr>
      </p:pic>
      <p:pic>
        <p:nvPicPr>
          <p:cNvPr id="11" name="Picture 10" descr="Icon&#10;&#10;Description automatically generated">
            <a:extLst>
              <a:ext uri="{FF2B5EF4-FFF2-40B4-BE49-F238E27FC236}">
                <a16:creationId xmlns:a16="http://schemas.microsoft.com/office/drawing/2014/main" id="{BD33E6F7-E1A1-4033-BA65-A37BBC923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407" y="2055467"/>
            <a:ext cx="2306130" cy="1297738"/>
          </a:xfrm>
          <a:prstGeom prst="rect">
            <a:avLst/>
          </a:prstGeom>
        </p:spPr>
      </p:pic>
      <p:pic>
        <p:nvPicPr>
          <p:cNvPr id="13" name="Picture 12" descr="Icon&#10;&#10;Description automatically generated">
            <a:extLst>
              <a:ext uri="{FF2B5EF4-FFF2-40B4-BE49-F238E27FC236}">
                <a16:creationId xmlns:a16="http://schemas.microsoft.com/office/drawing/2014/main" id="{BD5F3C49-4D9B-4313-A8BA-01FD32EE85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9134" y="2055467"/>
            <a:ext cx="2306130" cy="1297738"/>
          </a:xfrm>
          <a:prstGeom prst="rect">
            <a:avLst/>
          </a:prstGeom>
        </p:spPr>
      </p:pic>
      <p:pic>
        <p:nvPicPr>
          <p:cNvPr id="15" name="Picture 14" descr="Icon&#10;&#10;Description automatically generated">
            <a:extLst>
              <a:ext uri="{FF2B5EF4-FFF2-40B4-BE49-F238E27FC236}">
                <a16:creationId xmlns:a16="http://schemas.microsoft.com/office/drawing/2014/main" id="{822BD544-3769-4D71-918E-C0C88337C8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8556" y="2079850"/>
            <a:ext cx="2306131" cy="1297739"/>
          </a:xfrm>
          <a:prstGeom prst="rect">
            <a:avLst/>
          </a:prstGeom>
        </p:spPr>
      </p:pic>
      <p:pic>
        <p:nvPicPr>
          <p:cNvPr id="17" name="Picture 16" descr="Icon&#10;&#10;Description automatically generated with low confidence">
            <a:extLst>
              <a:ext uri="{FF2B5EF4-FFF2-40B4-BE49-F238E27FC236}">
                <a16:creationId xmlns:a16="http://schemas.microsoft.com/office/drawing/2014/main" id="{5B621AEA-2538-42F8-837C-DB029FF759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7541" y="2103491"/>
            <a:ext cx="2135443" cy="1201687"/>
          </a:xfrm>
          <a:prstGeom prst="rect">
            <a:avLst/>
          </a:prstGeom>
        </p:spPr>
      </p:pic>
    </p:spTree>
    <p:extLst>
      <p:ext uri="{BB962C8B-B14F-4D97-AF65-F5344CB8AC3E}">
        <p14:creationId xmlns:p14="http://schemas.microsoft.com/office/powerpoint/2010/main" val="372662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5B8D-B1EB-4B7D-BB9D-2C235D2E8104}"/>
              </a:ext>
            </a:extLst>
          </p:cNvPr>
          <p:cNvSpPr>
            <a:spLocks noGrp="1"/>
          </p:cNvSpPr>
          <p:nvPr>
            <p:ph type="title"/>
          </p:nvPr>
        </p:nvSpPr>
        <p:spPr/>
        <p:txBody>
          <a:bodyPr>
            <a:normAutofit/>
          </a:bodyPr>
          <a:lstStyle/>
          <a:p>
            <a:r>
              <a:rPr lang="en-GB" sz="4000" b="1" dirty="0">
                <a:solidFill>
                  <a:schemeClr val="tx1"/>
                </a:solidFill>
                <a:latin typeface="Montserrat" panose="00000500000000000000"/>
              </a:rPr>
              <a:t>Pitching Structure</a:t>
            </a:r>
          </a:p>
        </p:txBody>
      </p:sp>
      <p:sp>
        <p:nvSpPr>
          <p:cNvPr id="3" name="Content Placeholder 2">
            <a:extLst>
              <a:ext uri="{FF2B5EF4-FFF2-40B4-BE49-F238E27FC236}">
                <a16:creationId xmlns:a16="http://schemas.microsoft.com/office/drawing/2014/main" id="{8204F13A-6903-490E-83AC-79E161C7A0DC}"/>
              </a:ext>
            </a:extLst>
          </p:cNvPr>
          <p:cNvSpPr>
            <a:spLocks noGrp="1"/>
          </p:cNvSpPr>
          <p:nvPr>
            <p:ph sz="half" idx="2"/>
          </p:nvPr>
        </p:nvSpPr>
        <p:spPr>
          <a:xfrm>
            <a:off x="836612" y="1919859"/>
            <a:ext cx="5039932" cy="3684588"/>
          </a:xfrm>
        </p:spPr>
        <p:txBody>
          <a:bodyPr>
            <a:normAutofit lnSpcReduction="10000"/>
          </a:bodyPr>
          <a:lstStyle/>
          <a:p>
            <a:r>
              <a:rPr lang="en-GB" sz="2000" b="1" dirty="0">
                <a:latin typeface="Montserrat" panose="00000500000000000000"/>
              </a:rPr>
              <a:t>Hook</a:t>
            </a:r>
            <a:br>
              <a:rPr lang="en-GB" sz="2000" b="1" dirty="0">
                <a:latin typeface="Montserrat" panose="00000500000000000000"/>
              </a:rPr>
            </a:br>
            <a:r>
              <a:rPr lang="en-GB" sz="2000" dirty="0">
                <a:latin typeface="Montserrat" panose="00000500000000000000"/>
              </a:rPr>
              <a:t>To entice in the audience and grab </a:t>
            </a:r>
            <a:br>
              <a:rPr lang="en-GB" sz="2000" dirty="0">
                <a:latin typeface="Montserrat" panose="00000500000000000000"/>
              </a:rPr>
            </a:br>
            <a:r>
              <a:rPr lang="en-GB" sz="2000" dirty="0">
                <a:latin typeface="Montserrat" panose="00000500000000000000"/>
              </a:rPr>
              <a:t>their attention.</a:t>
            </a:r>
          </a:p>
          <a:p>
            <a:r>
              <a:rPr lang="en-GB" sz="2000" b="1" dirty="0">
                <a:latin typeface="Montserrat" panose="00000500000000000000"/>
              </a:rPr>
              <a:t>Problem</a:t>
            </a:r>
            <a:br>
              <a:rPr lang="en-GB" sz="2000" b="1" dirty="0">
                <a:latin typeface="Montserrat" panose="00000500000000000000"/>
              </a:rPr>
            </a:br>
            <a:r>
              <a:rPr lang="en-GB" sz="2000" dirty="0">
                <a:latin typeface="Montserrat" panose="00000500000000000000"/>
              </a:rPr>
              <a:t>Explain the importance of the issue or cause.</a:t>
            </a:r>
          </a:p>
          <a:p>
            <a:r>
              <a:rPr lang="en-GB" sz="2000" b="1" dirty="0">
                <a:latin typeface="Montserrat" panose="00000500000000000000"/>
              </a:rPr>
              <a:t>Solution</a:t>
            </a:r>
            <a:br>
              <a:rPr lang="en-GB" sz="2000" b="1" dirty="0">
                <a:latin typeface="Montserrat" panose="00000500000000000000"/>
              </a:rPr>
            </a:br>
            <a:r>
              <a:rPr lang="en-GB" sz="2000" dirty="0">
                <a:latin typeface="Montserrat" panose="00000500000000000000"/>
              </a:rPr>
              <a:t>The idea explain USPs and it’s importance.</a:t>
            </a:r>
          </a:p>
          <a:p>
            <a:r>
              <a:rPr lang="en-GB" sz="2000" b="1" dirty="0">
                <a:latin typeface="Montserrat" panose="00000500000000000000"/>
              </a:rPr>
              <a:t>Market</a:t>
            </a:r>
            <a:br>
              <a:rPr lang="en-GB" sz="2000" b="1" dirty="0">
                <a:latin typeface="Montserrat" panose="00000500000000000000"/>
              </a:rPr>
            </a:br>
            <a:r>
              <a:rPr lang="en-GB" sz="2000" dirty="0">
                <a:latin typeface="Montserrat" panose="00000500000000000000"/>
              </a:rPr>
              <a:t>The customers, the size of the market and </a:t>
            </a:r>
            <a:br>
              <a:rPr lang="en-GB" sz="2000" dirty="0">
                <a:latin typeface="Montserrat" panose="00000500000000000000"/>
              </a:rPr>
            </a:br>
            <a:r>
              <a:rPr lang="en-GB" sz="2000" dirty="0">
                <a:latin typeface="Montserrat" panose="00000500000000000000"/>
              </a:rPr>
              <a:t>the scale of reach.</a:t>
            </a:r>
          </a:p>
        </p:txBody>
      </p:sp>
      <p:sp>
        <p:nvSpPr>
          <p:cNvPr id="7" name="Content Placeholder 6">
            <a:extLst>
              <a:ext uri="{FF2B5EF4-FFF2-40B4-BE49-F238E27FC236}">
                <a16:creationId xmlns:a16="http://schemas.microsoft.com/office/drawing/2014/main" id="{66E602C5-9A20-43D2-AA9F-C640D7530378}"/>
              </a:ext>
            </a:extLst>
          </p:cNvPr>
          <p:cNvSpPr>
            <a:spLocks noGrp="1"/>
          </p:cNvSpPr>
          <p:nvPr>
            <p:ph sz="quarter" idx="4"/>
          </p:nvPr>
        </p:nvSpPr>
        <p:spPr>
          <a:xfrm>
            <a:off x="6096000" y="1919859"/>
            <a:ext cx="5183188" cy="3684588"/>
          </a:xfrm>
        </p:spPr>
        <p:txBody>
          <a:bodyPr>
            <a:normAutofit lnSpcReduction="10000"/>
          </a:bodyPr>
          <a:lstStyle/>
          <a:p>
            <a:r>
              <a:rPr lang="en-GB" sz="2000" b="1" dirty="0">
                <a:latin typeface="Montserrat" panose="00000500000000000000"/>
              </a:rPr>
              <a:t>Competitors</a:t>
            </a:r>
            <a:br>
              <a:rPr lang="en-GB" sz="2000" b="1" dirty="0">
                <a:latin typeface="Montserrat" panose="00000500000000000000"/>
              </a:rPr>
            </a:br>
            <a:r>
              <a:rPr lang="en-GB" sz="2000" dirty="0">
                <a:latin typeface="Montserrat" panose="00000500000000000000"/>
              </a:rPr>
              <a:t>Shows awareness of the market area, needs/wants and differentiation.</a:t>
            </a:r>
          </a:p>
          <a:p>
            <a:r>
              <a:rPr lang="en-GB" sz="2000" b="1" dirty="0">
                <a:latin typeface="Montserrat" panose="00000500000000000000"/>
              </a:rPr>
              <a:t>Opportunity</a:t>
            </a:r>
            <a:br>
              <a:rPr lang="en-GB" sz="2000" b="1" dirty="0">
                <a:latin typeface="Montserrat" panose="00000500000000000000"/>
              </a:rPr>
            </a:br>
            <a:r>
              <a:rPr lang="en-GB" sz="2000" dirty="0">
                <a:latin typeface="Montserrat" panose="00000500000000000000"/>
              </a:rPr>
              <a:t>Where the idea can grow to, what is it’s potential.</a:t>
            </a:r>
          </a:p>
          <a:p>
            <a:r>
              <a:rPr lang="en-GB" sz="2000" b="1" dirty="0">
                <a:latin typeface="Montserrat" panose="00000500000000000000"/>
              </a:rPr>
              <a:t>Ask</a:t>
            </a:r>
            <a:br>
              <a:rPr lang="en-GB" sz="2000" b="1" dirty="0">
                <a:latin typeface="Montserrat" panose="00000500000000000000"/>
              </a:rPr>
            </a:br>
            <a:r>
              <a:rPr lang="en-GB" sz="2000" dirty="0">
                <a:latin typeface="Montserrat" panose="00000500000000000000"/>
              </a:rPr>
              <a:t>A clear, concise ask that there is for the audience.</a:t>
            </a:r>
          </a:p>
          <a:p>
            <a:endParaRPr lang="en-GB" dirty="0"/>
          </a:p>
        </p:txBody>
      </p:sp>
      <p:pic>
        <p:nvPicPr>
          <p:cNvPr id="9" name="Picture 8" descr="Graphical user interface&#10;&#10;Description automatically generated">
            <a:extLst>
              <a:ext uri="{FF2B5EF4-FFF2-40B4-BE49-F238E27FC236}">
                <a16:creationId xmlns:a16="http://schemas.microsoft.com/office/drawing/2014/main" id="{2142F1F6-DB31-42DA-A8B8-75CDAC106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468" y="4511608"/>
            <a:ext cx="2700532" cy="1519681"/>
          </a:xfrm>
          <a:prstGeom prst="rect">
            <a:avLst/>
          </a:prstGeom>
        </p:spPr>
      </p:pic>
    </p:spTree>
    <p:extLst>
      <p:ext uri="{BB962C8B-B14F-4D97-AF65-F5344CB8AC3E}">
        <p14:creationId xmlns:p14="http://schemas.microsoft.com/office/powerpoint/2010/main" val="417262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9658-E166-42EA-9188-81A2E1011E48}"/>
              </a:ext>
            </a:extLst>
          </p:cNvPr>
          <p:cNvSpPr>
            <a:spLocks noGrp="1"/>
          </p:cNvSpPr>
          <p:nvPr>
            <p:ph type="title"/>
          </p:nvPr>
        </p:nvSpPr>
        <p:spPr>
          <a:xfrm>
            <a:off x="838199" y="365125"/>
            <a:ext cx="2338953" cy="1325563"/>
          </a:xfrm>
        </p:spPr>
        <p:txBody>
          <a:bodyPr>
            <a:normAutofit/>
          </a:bodyPr>
          <a:lstStyle/>
          <a:p>
            <a:r>
              <a:rPr lang="en-GB" sz="4000" b="1" dirty="0">
                <a:solidFill>
                  <a:schemeClr val="tx1"/>
                </a:solidFill>
                <a:latin typeface="Montserrat" panose="00000500000000000000"/>
              </a:rPr>
              <a:t>Hook</a:t>
            </a:r>
          </a:p>
        </p:txBody>
      </p:sp>
      <p:sp>
        <p:nvSpPr>
          <p:cNvPr id="3" name="Content Placeholder 2">
            <a:extLst>
              <a:ext uri="{FF2B5EF4-FFF2-40B4-BE49-F238E27FC236}">
                <a16:creationId xmlns:a16="http://schemas.microsoft.com/office/drawing/2014/main" id="{4F56251E-C717-4D7B-B689-4469EC6C422D}"/>
              </a:ext>
            </a:extLst>
          </p:cNvPr>
          <p:cNvSpPr>
            <a:spLocks noGrp="1"/>
          </p:cNvSpPr>
          <p:nvPr>
            <p:ph idx="1"/>
          </p:nvPr>
        </p:nvSpPr>
        <p:spPr/>
        <p:txBody>
          <a:bodyPr>
            <a:normAutofit/>
          </a:bodyPr>
          <a:lstStyle/>
          <a:p>
            <a:pPr marL="0" lvl="0" indent="0">
              <a:buNone/>
              <a:defRPr/>
            </a:pPr>
            <a:r>
              <a:rPr lang="en-GB" sz="2000" b="1" dirty="0">
                <a:solidFill>
                  <a:prstClr val="black"/>
                </a:solidFill>
                <a:latin typeface="Montserrat" panose="00000500000000000000"/>
              </a:rPr>
              <a:t>Question led </a:t>
            </a:r>
          </a:p>
          <a:p>
            <a:pPr marL="0" lvl="0" indent="0">
              <a:buNone/>
              <a:defRPr/>
            </a:pPr>
            <a:r>
              <a:rPr lang="en-GB" sz="2000" dirty="0">
                <a:solidFill>
                  <a:prstClr val="black"/>
                </a:solidFill>
                <a:latin typeface="Montserrat" panose="00000500000000000000"/>
              </a:rPr>
              <a:t>“When was the last time you recycled?”</a:t>
            </a:r>
          </a:p>
          <a:p>
            <a:pPr marL="0" lvl="0" indent="0">
              <a:buNone/>
              <a:defRPr/>
            </a:pPr>
            <a:r>
              <a:rPr lang="en-GB" sz="2000" b="1" dirty="0">
                <a:solidFill>
                  <a:prstClr val="black"/>
                </a:solidFill>
                <a:latin typeface="Montserrat" panose="00000500000000000000"/>
              </a:rPr>
              <a:t>Statement led </a:t>
            </a:r>
          </a:p>
          <a:p>
            <a:pPr marL="0" lvl="0" indent="0">
              <a:buNone/>
              <a:defRPr/>
            </a:pPr>
            <a:r>
              <a:rPr lang="en-GB" sz="2000" b="1" dirty="0">
                <a:solidFill>
                  <a:prstClr val="black"/>
                </a:solidFill>
                <a:latin typeface="Montserrat" panose="00000500000000000000"/>
              </a:rPr>
              <a:t>“</a:t>
            </a:r>
            <a:r>
              <a:rPr lang="en-GB" sz="2000" dirty="0">
                <a:solidFill>
                  <a:prstClr val="black"/>
                </a:solidFill>
                <a:latin typeface="Montserrat" panose="00000500000000000000"/>
              </a:rPr>
              <a:t>More than </a:t>
            </a:r>
            <a:r>
              <a:rPr lang="en-GB" sz="2000" b="1" dirty="0">
                <a:solidFill>
                  <a:prstClr val="black"/>
                </a:solidFill>
                <a:latin typeface="Montserrat" panose="00000500000000000000"/>
              </a:rPr>
              <a:t>800,000</a:t>
            </a:r>
            <a:r>
              <a:rPr lang="en-GB" sz="2000" dirty="0">
                <a:solidFill>
                  <a:prstClr val="black"/>
                </a:solidFill>
                <a:latin typeface="Montserrat" panose="00000500000000000000"/>
              </a:rPr>
              <a:t> people in the United States die from cardiovascular disease each year!”</a:t>
            </a:r>
          </a:p>
          <a:p>
            <a:pPr marL="0" lvl="0" indent="0">
              <a:buNone/>
              <a:defRPr/>
            </a:pPr>
            <a:r>
              <a:rPr lang="en-GB" sz="2000" b="1" dirty="0">
                <a:solidFill>
                  <a:prstClr val="black"/>
                </a:solidFill>
                <a:latin typeface="Montserrat" panose="00000500000000000000"/>
              </a:rPr>
              <a:t>Personal Story</a:t>
            </a:r>
          </a:p>
          <a:p>
            <a:pPr marL="0" lvl="0" indent="0">
              <a:buNone/>
              <a:defRPr/>
            </a:pPr>
            <a:r>
              <a:rPr lang="en-GB" sz="2000" dirty="0">
                <a:solidFill>
                  <a:prstClr val="black"/>
                </a:solidFill>
                <a:latin typeface="Montserrat" panose="00000500000000000000"/>
              </a:rPr>
              <a:t>“The last time I visited an airport was when I was 25…”</a:t>
            </a:r>
          </a:p>
          <a:p>
            <a:endParaRPr lang="en-GB" dirty="0"/>
          </a:p>
        </p:txBody>
      </p:sp>
      <p:pic>
        <p:nvPicPr>
          <p:cNvPr id="5" name="Picture 4" descr="Icon&#10;&#10;Description automatically generated">
            <a:extLst>
              <a:ext uri="{FF2B5EF4-FFF2-40B4-BE49-F238E27FC236}">
                <a16:creationId xmlns:a16="http://schemas.microsoft.com/office/drawing/2014/main" id="{125D8616-275B-4258-8C98-7099E2958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037" y="1027906"/>
            <a:ext cx="2066548" cy="1162917"/>
          </a:xfrm>
          <a:prstGeom prst="rect">
            <a:avLst/>
          </a:prstGeom>
        </p:spPr>
      </p:pic>
    </p:spTree>
    <p:extLst>
      <p:ext uri="{BB962C8B-B14F-4D97-AF65-F5344CB8AC3E}">
        <p14:creationId xmlns:p14="http://schemas.microsoft.com/office/powerpoint/2010/main" val="2761185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2B86-60DC-4632-A232-BF643038BD0B}"/>
              </a:ext>
            </a:extLst>
          </p:cNvPr>
          <p:cNvSpPr>
            <a:spLocks noGrp="1"/>
          </p:cNvSpPr>
          <p:nvPr>
            <p:ph type="title"/>
          </p:nvPr>
        </p:nvSpPr>
        <p:spPr/>
        <p:txBody>
          <a:bodyPr>
            <a:normAutofit/>
          </a:bodyPr>
          <a:lstStyle/>
          <a:p>
            <a:r>
              <a:rPr lang="en-GB" sz="4000" b="1" dirty="0">
                <a:solidFill>
                  <a:schemeClr val="tx1"/>
                </a:solidFill>
                <a:latin typeface="Montserrat" panose="00000500000000000000"/>
              </a:rPr>
              <a:t>Hook</a:t>
            </a:r>
          </a:p>
        </p:txBody>
      </p:sp>
      <p:sp>
        <p:nvSpPr>
          <p:cNvPr id="3" name="Content Placeholder 2">
            <a:extLst>
              <a:ext uri="{FF2B5EF4-FFF2-40B4-BE49-F238E27FC236}">
                <a16:creationId xmlns:a16="http://schemas.microsoft.com/office/drawing/2014/main" id="{C5B94039-EF4E-4979-8079-E6EDE7216725}"/>
              </a:ext>
            </a:extLst>
          </p:cNvPr>
          <p:cNvSpPr>
            <a:spLocks noGrp="1"/>
          </p:cNvSpPr>
          <p:nvPr>
            <p:ph idx="1"/>
          </p:nvPr>
        </p:nvSpPr>
        <p:spPr>
          <a:xfrm>
            <a:off x="838200" y="1593977"/>
            <a:ext cx="10515600" cy="4351338"/>
          </a:xfrm>
        </p:spPr>
        <p:txBody>
          <a:bodyPr>
            <a:normAutofit fontScale="92500" lnSpcReduction="10000"/>
          </a:bodyPr>
          <a:lstStyle/>
          <a:p>
            <a:pPr marL="0" indent="0">
              <a:buNone/>
            </a:pPr>
            <a:r>
              <a:rPr lang="en-GB" sz="2200" b="1" dirty="0">
                <a:latin typeface="Montserrat" panose="00000500000000000000"/>
                <a:cs typeface="Calibri"/>
              </a:rPr>
              <a:t>Here are different techniques used as pitch openers:</a:t>
            </a:r>
          </a:p>
          <a:p>
            <a:endParaRPr lang="en-GB" sz="2200" dirty="0">
              <a:latin typeface="Montserrat" panose="00000500000000000000"/>
              <a:cs typeface="Calibri"/>
            </a:endParaRPr>
          </a:p>
          <a:p>
            <a:pPr marL="0" indent="0">
              <a:buNone/>
            </a:pPr>
            <a:r>
              <a:rPr lang="en-GB" sz="2200" b="1" dirty="0">
                <a:latin typeface="Montserrat" panose="00000500000000000000"/>
                <a:cs typeface="Calibri"/>
              </a:rPr>
              <a:t>Describe the problem, followed by your solution</a:t>
            </a:r>
          </a:p>
          <a:p>
            <a:pPr marL="0" indent="0">
              <a:buNone/>
            </a:pPr>
            <a:r>
              <a:rPr lang="en-GB" sz="2200" dirty="0">
                <a:latin typeface="Montserrat" panose="00000500000000000000"/>
                <a:cs typeface="Calibri"/>
              </a:rPr>
              <a:t>“I noticed homelessness was increasing, so I set up my charity to..”</a:t>
            </a:r>
          </a:p>
          <a:p>
            <a:pPr marL="0" indent="0">
              <a:buNone/>
            </a:pPr>
            <a:endParaRPr lang="en-GB" sz="2200" dirty="0">
              <a:latin typeface="Montserrat" panose="00000500000000000000"/>
              <a:cs typeface="Calibri"/>
            </a:endParaRPr>
          </a:p>
          <a:p>
            <a:pPr marL="0" indent="0">
              <a:buNone/>
            </a:pPr>
            <a:r>
              <a:rPr lang="en-GB" sz="2200" b="1" dirty="0">
                <a:latin typeface="Montserrat" panose="00000500000000000000"/>
                <a:cs typeface="Calibri"/>
              </a:rPr>
              <a:t>Hard hitting facts or stats</a:t>
            </a:r>
          </a:p>
          <a:p>
            <a:pPr marL="0" indent="0">
              <a:buNone/>
            </a:pPr>
            <a:r>
              <a:rPr lang="en-GB" sz="2200" dirty="0">
                <a:latin typeface="Montserrat" panose="00000500000000000000"/>
                <a:cs typeface="Calibri"/>
              </a:rPr>
              <a:t>“Coronary Heart Disease remains the number 1 killer in the UK…we have introduced our App to help improve healthier lifestyles…”</a:t>
            </a:r>
          </a:p>
          <a:p>
            <a:endParaRPr lang="en-GB" sz="2200" dirty="0">
              <a:latin typeface="Montserrat" panose="00000500000000000000"/>
              <a:cs typeface="Calibri"/>
            </a:endParaRPr>
          </a:p>
          <a:p>
            <a:pPr marL="0" indent="0">
              <a:buNone/>
            </a:pPr>
            <a:r>
              <a:rPr lang="en-GB" sz="2200" b="1" dirty="0">
                <a:latin typeface="Montserrat" panose="00000500000000000000"/>
                <a:cs typeface="Calibri"/>
              </a:rPr>
              <a:t>Open with a question</a:t>
            </a:r>
          </a:p>
          <a:p>
            <a:pPr marL="0" indent="0">
              <a:buNone/>
            </a:pPr>
            <a:r>
              <a:rPr lang="en-GB" sz="2200" dirty="0">
                <a:latin typeface="Montserrat" panose="00000500000000000000"/>
                <a:cs typeface="Calibri"/>
              </a:rPr>
              <a:t>“When was the last time you recycled?  Our services aim to educate and inspire less waste…”</a:t>
            </a:r>
          </a:p>
          <a:p>
            <a:pPr marL="0" indent="0">
              <a:buNone/>
            </a:pPr>
            <a:endParaRPr lang="en-GB" dirty="0"/>
          </a:p>
        </p:txBody>
      </p:sp>
      <p:pic>
        <p:nvPicPr>
          <p:cNvPr id="7" name="Picture 6" descr="Icon&#10;&#10;Description automatically generated">
            <a:extLst>
              <a:ext uri="{FF2B5EF4-FFF2-40B4-BE49-F238E27FC236}">
                <a16:creationId xmlns:a16="http://schemas.microsoft.com/office/drawing/2014/main" id="{FC3F0ACB-0036-4226-9486-E8982018A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653" y="1050912"/>
            <a:ext cx="2273812" cy="1279552"/>
          </a:xfrm>
          <a:prstGeom prst="rect">
            <a:avLst/>
          </a:prstGeom>
        </p:spPr>
      </p:pic>
    </p:spTree>
    <p:extLst>
      <p:ext uri="{BB962C8B-B14F-4D97-AF65-F5344CB8AC3E}">
        <p14:creationId xmlns:p14="http://schemas.microsoft.com/office/powerpoint/2010/main" val="220286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5E4B-802E-421B-BDDD-4549FA7963DD}"/>
              </a:ext>
            </a:extLst>
          </p:cNvPr>
          <p:cNvSpPr>
            <a:spLocks noGrp="1"/>
          </p:cNvSpPr>
          <p:nvPr>
            <p:ph type="title"/>
          </p:nvPr>
        </p:nvSpPr>
        <p:spPr/>
        <p:txBody>
          <a:bodyPr>
            <a:normAutofit/>
          </a:bodyPr>
          <a:lstStyle/>
          <a:p>
            <a:r>
              <a:rPr lang="en-GB" sz="4000" b="1" dirty="0">
                <a:solidFill>
                  <a:schemeClr val="tx1"/>
                </a:solidFill>
                <a:latin typeface="Montserrat" panose="00000500000000000000"/>
              </a:rPr>
              <a:t>How to improve your Pitching</a:t>
            </a:r>
          </a:p>
        </p:txBody>
      </p:sp>
      <p:sp>
        <p:nvSpPr>
          <p:cNvPr id="3" name="Content Placeholder 2">
            <a:extLst>
              <a:ext uri="{FF2B5EF4-FFF2-40B4-BE49-F238E27FC236}">
                <a16:creationId xmlns:a16="http://schemas.microsoft.com/office/drawing/2014/main" id="{0E3D9DC8-041A-4353-8806-F144CB000F51}"/>
              </a:ext>
            </a:extLst>
          </p:cNvPr>
          <p:cNvSpPr>
            <a:spLocks noGrp="1"/>
          </p:cNvSpPr>
          <p:nvPr>
            <p:ph idx="1"/>
          </p:nvPr>
        </p:nvSpPr>
        <p:spPr>
          <a:xfrm>
            <a:off x="838200" y="1565430"/>
            <a:ext cx="10515600" cy="4351338"/>
          </a:xfrm>
        </p:spPr>
        <p:txBody>
          <a:bodyPr>
            <a:normAutofit lnSpcReduction="10000"/>
          </a:bodyPr>
          <a:lstStyle/>
          <a:p>
            <a:r>
              <a:rPr lang="en-GB" sz="2000" dirty="0">
                <a:latin typeface="Montserrat" panose="00000500000000000000"/>
              </a:rPr>
              <a:t>Body language and tone of voice</a:t>
            </a:r>
            <a:br>
              <a:rPr lang="en-GB" sz="2000" dirty="0">
                <a:latin typeface="Montserrat" panose="00000500000000000000"/>
              </a:rPr>
            </a:br>
            <a:endParaRPr lang="en-GB" sz="2000" dirty="0">
              <a:latin typeface="Montserrat" panose="00000500000000000000"/>
            </a:endParaRPr>
          </a:p>
          <a:p>
            <a:r>
              <a:rPr lang="en-GB" sz="2000" dirty="0">
                <a:latin typeface="Montserrat" panose="00000500000000000000"/>
              </a:rPr>
              <a:t>Be yourself</a:t>
            </a:r>
            <a:br>
              <a:rPr lang="en-GB" sz="2000" dirty="0">
                <a:latin typeface="Montserrat" panose="00000500000000000000"/>
              </a:rPr>
            </a:br>
            <a:endParaRPr lang="en-GB" sz="2000" dirty="0">
              <a:latin typeface="Montserrat" panose="00000500000000000000"/>
            </a:endParaRPr>
          </a:p>
          <a:p>
            <a:r>
              <a:rPr lang="en-GB" sz="2000" dirty="0">
                <a:latin typeface="Montserrat" panose="00000500000000000000"/>
              </a:rPr>
              <a:t>Consider your audience</a:t>
            </a:r>
            <a:br>
              <a:rPr lang="en-GB" sz="2000" dirty="0">
                <a:latin typeface="Montserrat" panose="00000500000000000000"/>
              </a:rPr>
            </a:br>
            <a:endParaRPr lang="en-GB" sz="2000" dirty="0">
              <a:latin typeface="Montserrat" panose="00000500000000000000"/>
            </a:endParaRPr>
          </a:p>
          <a:p>
            <a:r>
              <a:rPr lang="en-GB" sz="2000" dirty="0">
                <a:latin typeface="Montserrat" panose="00000500000000000000"/>
              </a:rPr>
              <a:t>Use visual aids</a:t>
            </a:r>
            <a:br>
              <a:rPr lang="en-GB" sz="2000" dirty="0">
                <a:latin typeface="Montserrat" panose="00000500000000000000"/>
              </a:rPr>
            </a:br>
            <a:endParaRPr lang="en-GB" sz="2000" dirty="0">
              <a:latin typeface="Montserrat" panose="00000500000000000000"/>
            </a:endParaRPr>
          </a:p>
          <a:p>
            <a:r>
              <a:rPr lang="en-GB" sz="2000" dirty="0">
                <a:latin typeface="Montserrat" panose="00000500000000000000"/>
              </a:rPr>
              <a:t>Do what works for you</a:t>
            </a:r>
            <a:br>
              <a:rPr lang="en-GB" sz="2000" dirty="0">
                <a:latin typeface="Montserrat" panose="00000500000000000000"/>
              </a:rPr>
            </a:br>
            <a:endParaRPr lang="en-GB" sz="2000" dirty="0">
              <a:latin typeface="Montserrat" panose="00000500000000000000"/>
            </a:endParaRPr>
          </a:p>
          <a:p>
            <a:r>
              <a:rPr lang="en-GB" sz="2000" dirty="0">
                <a:latin typeface="Montserrat" panose="00000500000000000000"/>
              </a:rPr>
              <a:t>Allow time and create opportunity for questions</a:t>
            </a:r>
            <a:br>
              <a:rPr lang="en-GB" sz="2000" dirty="0">
                <a:latin typeface="Montserrat" panose="00000500000000000000"/>
              </a:rPr>
            </a:br>
            <a:endParaRPr lang="en-GB" sz="2000" dirty="0">
              <a:latin typeface="Montserrat" panose="00000500000000000000"/>
            </a:endParaRPr>
          </a:p>
          <a:p>
            <a:r>
              <a:rPr lang="en-GB" sz="2000" b="1" dirty="0">
                <a:solidFill>
                  <a:prstClr val="black"/>
                </a:solidFill>
                <a:latin typeface="Montserrat" panose="00000500000000000000"/>
              </a:rPr>
              <a:t>80% delivery 20% content</a:t>
            </a:r>
          </a:p>
          <a:p>
            <a:pPr marL="0" indent="0">
              <a:buNone/>
            </a:pPr>
            <a:endParaRPr lang="en-GB" dirty="0"/>
          </a:p>
        </p:txBody>
      </p:sp>
      <p:pic>
        <p:nvPicPr>
          <p:cNvPr id="5" name="Picture 4" descr="Logo&#10;&#10;Description automatically generated with low confidence">
            <a:extLst>
              <a:ext uri="{FF2B5EF4-FFF2-40B4-BE49-F238E27FC236}">
                <a16:creationId xmlns:a16="http://schemas.microsoft.com/office/drawing/2014/main" id="{E0B7638F-7686-4EA7-9F95-4197C2EC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4956" y="871601"/>
            <a:ext cx="1905000" cy="1908048"/>
          </a:xfrm>
          <a:prstGeom prst="rect">
            <a:avLst/>
          </a:prstGeom>
        </p:spPr>
      </p:pic>
      <p:pic>
        <p:nvPicPr>
          <p:cNvPr id="7" name="Picture 6" descr="Logo&#10;&#10;Description automatically generated">
            <a:extLst>
              <a:ext uri="{FF2B5EF4-FFF2-40B4-BE49-F238E27FC236}">
                <a16:creationId xmlns:a16="http://schemas.microsoft.com/office/drawing/2014/main" id="{0C2CEA47-EF92-46BF-9B0B-27484F52A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820" y="4480048"/>
            <a:ext cx="3255271" cy="1831852"/>
          </a:xfrm>
          <a:prstGeom prst="rect">
            <a:avLst/>
          </a:prstGeom>
        </p:spPr>
      </p:pic>
    </p:spTree>
    <p:extLst>
      <p:ext uri="{BB962C8B-B14F-4D97-AF65-F5344CB8AC3E}">
        <p14:creationId xmlns:p14="http://schemas.microsoft.com/office/powerpoint/2010/main" val="371167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05C0-989E-4E33-AA2F-9ECF887E230B}"/>
              </a:ext>
            </a:extLst>
          </p:cNvPr>
          <p:cNvSpPr>
            <a:spLocks noGrp="1"/>
          </p:cNvSpPr>
          <p:nvPr>
            <p:ph type="title"/>
          </p:nvPr>
        </p:nvSpPr>
        <p:spPr/>
        <p:txBody>
          <a:bodyPr>
            <a:normAutofit/>
          </a:bodyPr>
          <a:lstStyle/>
          <a:p>
            <a:pPr algn="ctr"/>
            <a:r>
              <a:rPr lang="en-GB" b="1" dirty="0">
                <a:solidFill>
                  <a:schemeClr val="tx1"/>
                </a:solidFill>
                <a:latin typeface="Montserrat" panose="00000500000000000000"/>
              </a:rPr>
              <a:t>Round - Up</a:t>
            </a:r>
          </a:p>
        </p:txBody>
      </p:sp>
      <p:sp>
        <p:nvSpPr>
          <p:cNvPr id="3" name="Content Placeholder 2">
            <a:extLst>
              <a:ext uri="{FF2B5EF4-FFF2-40B4-BE49-F238E27FC236}">
                <a16:creationId xmlns:a16="http://schemas.microsoft.com/office/drawing/2014/main" id="{6355BE17-BF07-4B1D-9686-E426A9287CE3}"/>
              </a:ext>
            </a:extLst>
          </p:cNvPr>
          <p:cNvSpPr>
            <a:spLocks noGrp="1"/>
          </p:cNvSpPr>
          <p:nvPr>
            <p:ph idx="1"/>
          </p:nvPr>
        </p:nvSpPr>
        <p:spPr>
          <a:xfrm>
            <a:off x="1401001" y="1834378"/>
            <a:ext cx="6086321" cy="4083095"/>
          </a:xfrm>
        </p:spPr>
        <p:txBody>
          <a:bodyPr>
            <a:normAutofit/>
          </a:bodyPr>
          <a:lstStyle/>
          <a:p>
            <a:r>
              <a:rPr lang="en-GB" sz="2000" dirty="0">
                <a:latin typeface="Montserrat" panose="00000500000000000000"/>
              </a:rPr>
              <a:t>Customer Groups</a:t>
            </a:r>
          </a:p>
          <a:p>
            <a:r>
              <a:rPr lang="en-GB" sz="2000" dirty="0">
                <a:latin typeface="Montserrat" panose="00000500000000000000"/>
              </a:rPr>
              <a:t>Buying Motivation</a:t>
            </a:r>
          </a:p>
          <a:p>
            <a:r>
              <a:rPr lang="en-GB" sz="2000" dirty="0">
                <a:latin typeface="Montserrat" panose="00000500000000000000"/>
              </a:rPr>
              <a:t>Customer Profiling</a:t>
            </a:r>
          </a:p>
          <a:p>
            <a:r>
              <a:rPr lang="en-GB" sz="2000" dirty="0">
                <a:latin typeface="Montserrat" panose="00000500000000000000"/>
              </a:rPr>
              <a:t>Buying Behaviour</a:t>
            </a:r>
          </a:p>
          <a:p>
            <a:r>
              <a:rPr lang="en-GB" sz="2000" dirty="0">
                <a:latin typeface="Montserrat" panose="00000500000000000000"/>
              </a:rPr>
              <a:t>Customer Relations</a:t>
            </a:r>
          </a:p>
          <a:p>
            <a:r>
              <a:rPr lang="en-GB" sz="2000" dirty="0">
                <a:latin typeface="Montserrat" panose="00000500000000000000"/>
              </a:rPr>
              <a:t>Market Research </a:t>
            </a:r>
          </a:p>
          <a:p>
            <a:r>
              <a:rPr lang="en-GB" sz="2000" dirty="0">
                <a:latin typeface="Montserrat" panose="00000500000000000000"/>
              </a:rPr>
              <a:t>Methods of Market Research</a:t>
            </a:r>
          </a:p>
          <a:p>
            <a:pPr marL="0" indent="0">
              <a:buNone/>
            </a:pPr>
            <a:endParaRPr lang="en-GB" dirty="0">
              <a:solidFill>
                <a:srgbClr val="898989"/>
              </a:solidFill>
            </a:endParaRPr>
          </a:p>
        </p:txBody>
      </p:sp>
      <p:pic>
        <p:nvPicPr>
          <p:cNvPr id="5" name="Picture 4">
            <a:extLst>
              <a:ext uri="{FF2B5EF4-FFF2-40B4-BE49-F238E27FC236}">
                <a16:creationId xmlns:a16="http://schemas.microsoft.com/office/drawing/2014/main" id="{28F5F685-AE47-42D3-9B46-51BEF5431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578" y="3429000"/>
            <a:ext cx="2909491" cy="1637270"/>
          </a:xfrm>
          <a:prstGeom prst="rect">
            <a:avLst/>
          </a:prstGeom>
        </p:spPr>
      </p:pic>
    </p:spTree>
    <p:extLst>
      <p:ext uri="{BB962C8B-B14F-4D97-AF65-F5344CB8AC3E}">
        <p14:creationId xmlns:p14="http://schemas.microsoft.com/office/powerpoint/2010/main" val="120338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2C96C6-B708-4C46-9ACC-2F8E3C88CEE3}"/>
              </a:ext>
            </a:extLst>
          </p:cNvPr>
          <p:cNvSpPr>
            <a:spLocks noGrp="1"/>
          </p:cNvSpPr>
          <p:nvPr>
            <p:ph type="title"/>
          </p:nvPr>
        </p:nvSpPr>
        <p:spPr/>
        <p:txBody>
          <a:bodyPr/>
          <a:lstStyle/>
          <a:p>
            <a:pPr algn="ctr"/>
            <a:r>
              <a:rPr lang="en-GB" b="1" dirty="0">
                <a:solidFill>
                  <a:schemeClr val="tx1"/>
                </a:solidFill>
                <a:latin typeface="Montserrat" panose="00000500000000000000"/>
              </a:rPr>
              <a:t>Homework Task</a:t>
            </a:r>
          </a:p>
        </p:txBody>
      </p:sp>
      <p:sp>
        <p:nvSpPr>
          <p:cNvPr id="8" name="TextBox 7">
            <a:extLst>
              <a:ext uri="{FF2B5EF4-FFF2-40B4-BE49-F238E27FC236}">
                <a16:creationId xmlns:a16="http://schemas.microsoft.com/office/drawing/2014/main" id="{F30A8B94-FF96-482E-892E-D0A60B7E4DA6}"/>
              </a:ext>
            </a:extLst>
          </p:cNvPr>
          <p:cNvSpPr txBox="1"/>
          <p:nvPr/>
        </p:nvSpPr>
        <p:spPr>
          <a:xfrm>
            <a:off x="313899" y="2756466"/>
            <a:ext cx="12569763" cy="5693866"/>
          </a:xfrm>
          <a:prstGeom prst="rect">
            <a:avLst/>
          </a:prstGeom>
          <a:noFill/>
        </p:spPr>
        <p:txBody>
          <a:bodyPr wrap="square" numCol="2">
            <a:spAutoFit/>
          </a:bodyPr>
          <a:lstStyle/>
          <a:p>
            <a:r>
              <a:rPr lang="en-GB" sz="2800" dirty="0">
                <a:latin typeface="Montserrat" panose="00000500000000000000"/>
              </a:rPr>
              <a:t>What age is your customer?</a:t>
            </a:r>
          </a:p>
          <a:p>
            <a:r>
              <a:rPr lang="en-GB" sz="2800" dirty="0">
                <a:latin typeface="Montserrat" panose="00000500000000000000"/>
              </a:rPr>
              <a:t>What gender do they identify as?</a:t>
            </a:r>
          </a:p>
          <a:p>
            <a:r>
              <a:rPr lang="en-GB" sz="2800" dirty="0">
                <a:latin typeface="Montserrat" panose="00000500000000000000"/>
              </a:rPr>
              <a:t>Where would they see the most ads?</a:t>
            </a:r>
          </a:p>
          <a:p>
            <a:r>
              <a:rPr lang="en-GB" sz="2800" dirty="0">
                <a:latin typeface="Montserrat" panose="00000500000000000000"/>
              </a:rPr>
              <a:t>How are they going to be most influenced?</a:t>
            </a:r>
          </a:p>
          <a:p>
            <a:endParaRPr lang="en-GB" sz="2800" dirty="0">
              <a:latin typeface="Montserrat" panose="00000500000000000000"/>
            </a:endParaRPr>
          </a:p>
          <a:p>
            <a:r>
              <a:rPr lang="en-GB" sz="2800" dirty="0">
                <a:latin typeface="Montserrat" panose="00000500000000000000"/>
              </a:rPr>
              <a:t> </a:t>
            </a:r>
          </a:p>
          <a:p>
            <a:endParaRPr lang="en-GB" sz="2800" dirty="0">
              <a:latin typeface="Montserrat" panose="00000500000000000000"/>
            </a:endParaRPr>
          </a:p>
          <a:p>
            <a:endParaRPr lang="en-GB" sz="2800" dirty="0">
              <a:latin typeface="Montserrat" panose="00000500000000000000"/>
            </a:endParaRPr>
          </a:p>
          <a:p>
            <a:endParaRPr lang="en-GB" sz="2800" dirty="0">
              <a:latin typeface="Montserrat" panose="00000500000000000000"/>
            </a:endParaRPr>
          </a:p>
          <a:p>
            <a:endParaRPr lang="en-GB" sz="2800" dirty="0">
              <a:latin typeface="Montserrat" panose="00000500000000000000"/>
            </a:endParaRPr>
          </a:p>
          <a:p>
            <a:endParaRPr lang="en-GB" sz="2800" dirty="0">
              <a:latin typeface="Montserrat" panose="00000500000000000000"/>
            </a:endParaRPr>
          </a:p>
          <a:p>
            <a:endParaRPr lang="en-GB" sz="2800" dirty="0">
              <a:latin typeface="Montserrat" panose="00000500000000000000"/>
            </a:endParaRPr>
          </a:p>
          <a:p>
            <a:r>
              <a:rPr lang="en-GB" sz="2800" dirty="0">
                <a:latin typeface="Montserrat" panose="00000500000000000000"/>
              </a:rPr>
              <a:t>How often do they buy?</a:t>
            </a:r>
          </a:p>
          <a:p>
            <a:r>
              <a:rPr lang="en-GB" sz="2800" dirty="0">
                <a:latin typeface="Montserrat" panose="00000500000000000000"/>
              </a:rPr>
              <a:t>Where do they live?</a:t>
            </a:r>
          </a:p>
          <a:p>
            <a:r>
              <a:rPr lang="en-GB" sz="2800" dirty="0">
                <a:latin typeface="Montserrat" panose="00000500000000000000"/>
              </a:rPr>
              <a:t>What are their interests?</a:t>
            </a:r>
          </a:p>
          <a:p>
            <a:r>
              <a:rPr lang="en-GB" sz="2800" dirty="0">
                <a:latin typeface="Montserrat" panose="00000500000000000000"/>
              </a:rPr>
              <a:t>What socials do they use?</a:t>
            </a:r>
          </a:p>
        </p:txBody>
      </p:sp>
      <p:sp>
        <p:nvSpPr>
          <p:cNvPr id="2" name="TextBox 1">
            <a:extLst>
              <a:ext uri="{FF2B5EF4-FFF2-40B4-BE49-F238E27FC236}">
                <a16:creationId xmlns:a16="http://schemas.microsoft.com/office/drawing/2014/main" id="{7369A908-F182-43E6-B876-454D6B356280}"/>
              </a:ext>
            </a:extLst>
          </p:cNvPr>
          <p:cNvSpPr txBox="1"/>
          <p:nvPr/>
        </p:nvSpPr>
        <p:spPr>
          <a:xfrm>
            <a:off x="990600" y="1493554"/>
            <a:ext cx="6324600" cy="584775"/>
          </a:xfrm>
          <a:prstGeom prst="rect">
            <a:avLst/>
          </a:prstGeom>
          <a:noFill/>
        </p:spPr>
        <p:txBody>
          <a:bodyPr wrap="square" rtlCol="0">
            <a:spAutoFit/>
          </a:bodyPr>
          <a:lstStyle/>
          <a:p>
            <a:r>
              <a:rPr lang="en-GB" sz="3200" b="1" dirty="0">
                <a:latin typeface="Montserrat" panose="00000500000000000000"/>
              </a:rPr>
              <a:t>Create your own Customer Profile</a:t>
            </a:r>
          </a:p>
        </p:txBody>
      </p:sp>
    </p:spTree>
    <p:extLst>
      <p:ext uri="{BB962C8B-B14F-4D97-AF65-F5344CB8AC3E}">
        <p14:creationId xmlns:p14="http://schemas.microsoft.com/office/powerpoint/2010/main" val="100870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6109-67C1-4058-BAF2-7B3F454E4898}"/>
              </a:ext>
            </a:extLst>
          </p:cNvPr>
          <p:cNvSpPr>
            <a:spLocks noGrp="1"/>
          </p:cNvSpPr>
          <p:nvPr>
            <p:ph type="title"/>
          </p:nvPr>
        </p:nvSpPr>
        <p:spPr>
          <a:xfrm>
            <a:off x="2584593" y="353448"/>
            <a:ext cx="6550416" cy="1325563"/>
          </a:xfrm>
        </p:spPr>
        <p:txBody>
          <a:bodyPr>
            <a:normAutofit/>
          </a:bodyPr>
          <a:lstStyle/>
          <a:p>
            <a:pPr algn="ctr"/>
            <a:r>
              <a:rPr lang="en-GB" sz="4800" b="1" dirty="0">
                <a:latin typeface="Montserrat" panose="00000500000000000000"/>
              </a:rPr>
              <a:t>Teams Etiquette</a:t>
            </a:r>
          </a:p>
        </p:txBody>
      </p:sp>
      <p:pic>
        <p:nvPicPr>
          <p:cNvPr id="24" name="Content Placeholder 4" descr="Icon&#10;&#10;Description automatically generated">
            <a:extLst>
              <a:ext uri="{FF2B5EF4-FFF2-40B4-BE49-F238E27FC236}">
                <a16:creationId xmlns:a16="http://schemas.microsoft.com/office/drawing/2014/main" id="{642DF25E-9E8C-470A-AE93-5F03C95B8F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232" y="2265611"/>
            <a:ext cx="3392509" cy="1908048"/>
          </a:xfrm>
        </p:spPr>
      </p:pic>
      <p:pic>
        <p:nvPicPr>
          <p:cNvPr id="25" name="Picture 24" descr="Icon&#10;&#10;Description automatically generated">
            <a:extLst>
              <a:ext uri="{FF2B5EF4-FFF2-40B4-BE49-F238E27FC236}">
                <a16:creationId xmlns:a16="http://schemas.microsoft.com/office/drawing/2014/main" id="{010F6EA4-3719-4EA0-BB1F-A2723C474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746" y="2265611"/>
            <a:ext cx="1908048" cy="1908048"/>
          </a:xfrm>
          <a:prstGeom prst="rect">
            <a:avLst/>
          </a:prstGeom>
        </p:spPr>
      </p:pic>
      <p:pic>
        <p:nvPicPr>
          <p:cNvPr id="26" name="Picture 25" descr="Icon&#10;&#10;Description automatically generated">
            <a:extLst>
              <a:ext uri="{FF2B5EF4-FFF2-40B4-BE49-F238E27FC236}">
                <a16:creationId xmlns:a16="http://schemas.microsoft.com/office/drawing/2014/main" id="{853EA545-2D7B-44A7-83D2-9481C3561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089" y="2182367"/>
            <a:ext cx="3979068" cy="2237946"/>
          </a:xfrm>
          <a:prstGeom prst="rect">
            <a:avLst/>
          </a:prstGeom>
        </p:spPr>
      </p:pic>
      <p:pic>
        <p:nvPicPr>
          <p:cNvPr id="30" name="Picture 29">
            <a:extLst>
              <a:ext uri="{FF2B5EF4-FFF2-40B4-BE49-F238E27FC236}">
                <a16:creationId xmlns:a16="http://schemas.microsoft.com/office/drawing/2014/main" id="{2A4344CE-7493-4B42-A2E5-DCDEF45A2E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5671" y="2182367"/>
            <a:ext cx="3686529" cy="2074536"/>
          </a:xfrm>
          <a:prstGeom prst="rect">
            <a:avLst/>
          </a:prstGeom>
        </p:spPr>
      </p:pic>
    </p:spTree>
    <p:extLst>
      <p:ext uri="{BB962C8B-B14F-4D97-AF65-F5344CB8AC3E}">
        <p14:creationId xmlns:p14="http://schemas.microsoft.com/office/powerpoint/2010/main" val="253404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con&#10;&#10;Description automatically generated">
            <a:extLst>
              <a:ext uri="{FF2B5EF4-FFF2-40B4-BE49-F238E27FC236}">
                <a16:creationId xmlns:a16="http://schemas.microsoft.com/office/drawing/2014/main" id="{1C8A0BC6-2852-4820-BF26-563E2F169CE0}"/>
              </a:ext>
            </a:extLst>
          </p:cNvPr>
          <p:cNvPicPr>
            <a:picLocks noChangeAspect="1"/>
          </p:cNvPicPr>
          <p:nvPr/>
        </p:nvPicPr>
        <p:blipFill>
          <a:blip r:embed="rId3"/>
          <a:stretch>
            <a:fillRect/>
          </a:stretch>
        </p:blipFill>
        <p:spPr>
          <a:xfrm>
            <a:off x="8795404" y="2670307"/>
            <a:ext cx="2743200" cy="2743200"/>
          </a:xfrm>
          <a:prstGeom prst="rect">
            <a:avLst/>
          </a:prstGeom>
        </p:spPr>
      </p:pic>
      <p:sp>
        <p:nvSpPr>
          <p:cNvPr id="10" name="TextBox 9">
            <a:extLst>
              <a:ext uri="{FF2B5EF4-FFF2-40B4-BE49-F238E27FC236}">
                <a16:creationId xmlns:a16="http://schemas.microsoft.com/office/drawing/2014/main" id="{A30E7EF3-C9A8-4FE4-89F3-3E2A73B057D8}"/>
              </a:ext>
            </a:extLst>
          </p:cNvPr>
          <p:cNvSpPr txBox="1"/>
          <p:nvPr/>
        </p:nvSpPr>
        <p:spPr>
          <a:xfrm>
            <a:off x="-3396854" y="602648"/>
            <a:ext cx="12227496" cy="830997"/>
          </a:xfrm>
          <a:prstGeom prst="rect">
            <a:avLst/>
          </a:prstGeom>
          <a:noFill/>
        </p:spPr>
        <p:txBody>
          <a:bodyPr wrap="square" lIns="91440" tIns="45720" rIns="91440" bIns="45720" rtlCol="0" anchor="t">
            <a:spAutoFit/>
          </a:bodyPr>
          <a:lstStyle/>
          <a:p>
            <a:pPr algn="ctr">
              <a:defRPr/>
            </a:pPr>
            <a:r>
              <a:rPr lang="en-GB" sz="4800" b="1" dirty="0">
                <a:solidFill>
                  <a:srgbClr val="84C0F5"/>
                </a:solidFill>
                <a:latin typeface="Mont Black"/>
              </a:rPr>
              <a:t>Get In Touch:</a:t>
            </a:r>
          </a:p>
        </p:txBody>
      </p:sp>
      <p:pic>
        <p:nvPicPr>
          <p:cNvPr id="11" name="Graphic 11" descr="Email with solid fill">
            <a:extLst>
              <a:ext uri="{FF2B5EF4-FFF2-40B4-BE49-F238E27FC236}">
                <a16:creationId xmlns:a16="http://schemas.microsoft.com/office/drawing/2014/main" id="{EB0FDC8A-3F5F-4082-8FCC-F7D7A55131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265" y="3164456"/>
            <a:ext cx="467621" cy="467621"/>
          </a:xfrm>
          <a:prstGeom prst="rect">
            <a:avLst/>
          </a:prstGeom>
        </p:spPr>
      </p:pic>
      <p:sp>
        <p:nvSpPr>
          <p:cNvPr id="12" name="TextBox 11">
            <a:extLst>
              <a:ext uri="{FF2B5EF4-FFF2-40B4-BE49-F238E27FC236}">
                <a16:creationId xmlns:a16="http://schemas.microsoft.com/office/drawing/2014/main" id="{E9D6576B-6E0E-4957-A69D-B8365B37A977}"/>
              </a:ext>
            </a:extLst>
          </p:cNvPr>
          <p:cNvSpPr txBox="1"/>
          <p:nvPr/>
        </p:nvSpPr>
        <p:spPr>
          <a:xfrm>
            <a:off x="1238063" y="3296140"/>
            <a:ext cx="77078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ont"/>
                <a:hlinkClick r:id="rId6"/>
              </a:rPr>
              <a:t>Morven.McColl@yes.org.uk</a:t>
            </a:r>
            <a:endParaRPr lang="en-GB" sz="2400" b="1" dirty="0">
              <a:latin typeface="Mont"/>
            </a:endParaRPr>
          </a:p>
          <a:p>
            <a:endParaRPr lang="en-GB" sz="2400" b="1" dirty="0">
              <a:latin typeface="Mont"/>
            </a:endParaRPr>
          </a:p>
          <a:p>
            <a:r>
              <a:rPr lang="en-GB" sz="2400" b="1" dirty="0">
                <a:latin typeface="Mont"/>
                <a:hlinkClick r:id="rId7"/>
              </a:rPr>
              <a:t>Morven McColl (@morven_mccoll) / Twitter</a:t>
            </a:r>
            <a:endParaRPr lang="en-GB" sz="2400" b="1" dirty="0">
              <a:latin typeface="Mont"/>
            </a:endParaRPr>
          </a:p>
          <a:p>
            <a:endParaRPr lang="en-GB" sz="2400" b="1" dirty="0">
              <a:latin typeface="Mont"/>
            </a:endParaRPr>
          </a:p>
          <a:p>
            <a:r>
              <a:rPr lang="en-GB" sz="2400" b="1" dirty="0">
                <a:latin typeface="Mont"/>
                <a:hlinkClick r:id="rId8"/>
              </a:rPr>
              <a:t>Morven McColl | LinkedIn</a:t>
            </a:r>
            <a:endParaRPr lang="en-GB" sz="2400" b="1" dirty="0">
              <a:latin typeface="Mont"/>
            </a:endParaRPr>
          </a:p>
        </p:txBody>
      </p:sp>
      <p:pic>
        <p:nvPicPr>
          <p:cNvPr id="14" name="Graphic 14" descr="Address Book outline">
            <a:extLst>
              <a:ext uri="{FF2B5EF4-FFF2-40B4-BE49-F238E27FC236}">
                <a16:creationId xmlns:a16="http://schemas.microsoft.com/office/drawing/2014/main" id="{46ABA14D-26A6-49A0-BE0B-A900150F98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439" y="1826235"/>
            <a:ext cx="851494" cy="851494"/>
          </a:xfrm>
          <a:prstGeom prst="rect">
            <a:avLst/>
          </a:prstGeom>
        </p:spPr>
      </p:pic>
      <p:sp>
        <p:nvSpPr>
          <p:cNvPr id="15" name="TextBox 14">
            <a:extLst>
              <a:ext uri="{FF2B5EF4-FFF2-40B4-BE49-F238E27FC236}">
                <a16:creationId xmlns:a16="http://schemas.microsoft.com/office/drawing/2014/main" id="{E5BDAEF9-7E3C-4122-AFC7-02F93F5F8630}"/>
              </a:ext>
            </a:extLst>
          </p:cNvPr>
          <p:cNvSpPr txBox="1"/>
          <p:nvPr/>
        </p:nvSpPr>
        <p:spPr>
          <a:xfrm>
            <a:off x="1233933" y="1728762"/>
            <a:ext cx="10665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Mont"/>
              </a:rPr>
              <a:t>Morven McColl</a:t>
            </a:r>
            <a:endParaRPr lang="en-US" sz="2000" dirty="0"/>
          </a:p>
        </p:txBody>
      </p:sp>
      <p:sp>
        <p:nvSpPr>
          <p:cNvPr id="17" name="TextBox 16">
            <a:extLst>
              <a:ext uri="{FF2B5EF4-FFF2-40B4-BE49-F238E27FC236}">
                <a16:creationId xmlns:a16="http://schemas.microsoft.com/office/drawing/2014/main" id="{5226D3FD-9C50-4888-82B1-674DA18F16EA}"/>
              </a:ext>
            </a:extLst>
          </p:cNvPr>
          <p:cNvSpPr txBox="1"/>
          <p:nvPr/>
        </p:nvSpPr>
        <p:spPr>
          <a:xfrm>
            <a:off x="1233933" y="2292874"/>
            <a:ext cx="10665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Mont"/>
              </a:rPr>
              <a:t>Programme Executive – Bridge 2 Business</a:t>
            </a:r>
            <a:endParaRPr lang="en-US" sz="2800" dirty="0"/>
          </a:p>
        </p:txBody>
      </p:sp>
      <p:pic>
        <p:nvPicPr>
          <p:cNvPr id="13" name="Picture 8" descr="Logo, icon&#10;&#10;Description automatically generated">
            <a:extLst>
              <a:ext uri="{FF2B5EF4-FFF2-40B4-BE49-F238E27FC236}">
                <a16:creationId xmlns:a16="http://schemas.microsoft.com/office/drawing/2014/main" id="{A3E2BBA9-9872-43E9-9A0E-8A3B6B8EFB74}"/>
              </a:ext>
            </a:extLst>
          </p:cNvPr>
          <p:cNvPicPr>
            <a:picLocks noChangeAspect="1"/>
          </p:cNvPicPr>
          <p:nvPr/>
        </p:nvPicPr>
        <p:blipFill>
          <a:blip r:embed="rId11"/>
          <a:stretch>
            <a:fillRect/>
          </a:stretch>
        </p:blipFill>
        <p:spPr>
          <a:xfrm>
            <a:off x="569619" y="3989655"/>
            <a:ext cx="586355" cy="569778"/>
          </a:xfrm>
          <a:prstGeom prst="rect">
            <a:avLst/>
          </a:prstGeom>
        </p:spPr>
      </p:pic>
      <p:pic>
        <p:nvPicPr>
          <p:cNvPr id="1026" name="Picture 2" descr="Linkedin - Free social media icons">
            <a:extLst>
              <a:ext uri="{FF2B5EF4-FFF2-40B4-BE49-F238E27FC236}">
                <a16:creationId xmlns:a16="http://schemas.microsoft.com/office/drawing/2014/main" id="{AF20992F-B003-4F22-A6BC-B763AA5120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959" y="4879587"/>
            <a:ext cx="425302" cy="42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C86B-E362-4ABB-9566-BC6A03C0AA95}"/>
              </a:ext>
            </a:extLst>
          </p:cNvPr>
          <p:cNvSpPr>
            <a:spLocks noGrp="1"/>
          </p:cNvSpPr>
          <p:nvPr>
            <p:ph type="title"/>
          </p:nvPr>
        </p:nvSpPr>
        <p:spPr/>
        <p:txBody>
          <a:bodyPr/>
          <a:lstStyle/>
          <a:p>
            <a:endParaRPr lang="en-GB"/>
          </a:p>
        </p:txBody>
      </p:sp>
      <p:pic>
        <p:nvPicPr>
          <p:cNvPr id="6" name="Online Media 5" title="Closing the Gender Gap in Engineering &amp; Technology I Shell #makethefuture">
            <a:hlinkClick r:id="" action="ppaction://media"/>
            <a:extLst>
              <a:ext uri="{FF2B5EF4-FFF2-40B4-BE49-F238E27FC236}">
                <a16:creationId xmlns:a16="http://schemas.microsoft.com/office/drawing/2014/main" id="{6E69EA14-EE41-4C02-886D-0D06A0C7DCFA}"/>
              </a:ext>
            </a:extLst>
          </p:cNvPr>
          <p:cNvPicPr>
            <a:picLocks noGrp="1" noRot="1" noChangeAspect="1"/>
          </p:cNvPicPr>
          <p:nvPr>
            <p:ph idx="1"/>
            <a:videoFile r:link="rId1"/>
          </p:nvPr>
        </p:nvPicPr>
        <p:blipFill>
          <a:blip r:embed="rId4"/>
          <a:stretch>
            <a:fillRect/>
          </a:stretch>
        </p:blipFill>
        <p:spPr>
          <a:xfrm>
            <a:off x="-328986" y="-59212"/>
            <a:ext cx="12346815" cy="6976423"/>
          </a:xfrm>
          <a:prstGeom prst="rect">
            <a:avLst/>
          </a:prstGeom>
        </p:spPr>
      </p:pic>
    </p:spTree>
    <p:extLst>
      <p:ext uri="{BB962C8B-B14F-4D97-AF65-F5344CB8AC3E}">
        <p14:creationId xmlns:p14="http://schemas.microsoft.com/office/powerpoint/2010/main" val="823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3387811" y="1434139"/>
            <a:ext cx="5416377" cy="1748251"/>
          </a:xfrm>
        </p:spPr>
        <p:txBody>
          <a:bodyPr>
            <a:normAutofit fontScale="90000"/>
          </a:bodyPr>
          <a:lstStyle/>
          <a:p>
            <a:r>
              <a:rPr lang="en-GB" sz="6000" b="1" dirty="0">
                <a:solidFill>
                  <a:srgbClr val="677B91"/>
                </a:solidFill>
                <a:latin typeface="Montserrat" panose="00000500000000000000"/>
              </a:rPr>
              <a:t>Any Questions?</a:t>
            </a:r>
            <a:br>
              <a:rPr lang="en-GB" sz="6000" b="1" dirty="0">
                <a:solidFill>
                  <a:srgbClr val="677B91"/>
                </a:solidFill>
                <a:latin typeface="Montserrat" panose="00000500000000000000"/>
              </a:rPr>
            </a:br>
            <a:endParaRPr lang="en-GB" sz="6000" b="1" dirty="0">
              <a:solidFill>
                <a:srgbClr val="677B91"/>
              </a:solidFill>
              <a:latin typeface="Montserrat" panose="00000500000000000000"/>
            </a:endParaRPr>
          </a:p>
        </p:txBody>
      </p:sp>
      <p:pic>
        <p:nvPicPr>
          <p:cNvPr id="5" name="Picture 4">
            <a:extLst>
              <a:ext uri="{FF2B5EF4-FFF2-40B4-BE49-F238E27FC236}">
                <a16:creationId xmlns:a16="http://schemas.microsoft.com/office/drawing/2014/main" id="{26BA0E81-80C0-4B8C-9185-208C460F8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83" y="3253636"/>
            <a:ext cx="3255271" cy="1831852"/>
          </a:xfrm>
          <a:prstGeom prst="rect">
            <a:avLst/>
          </a:prstGeom>
        </p:spPr>
      </p:pic>
    </p:spTree>
    <p:extLst>
      <p:ext uri="{BB962C8B-B14F-4D97-AF65-F5344CB8AC3E}">
        <p14:creationId xmlns:p14="http://schemas.microsoft.com/office/powerpoint/2010/main" val="150991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ADD3-B01B-48DB-9B98-E1F2DE856FF0}"/>
              </a:ext>
            </a:extLst>
          </p:cNvPr>
          <p:cNvSpPr>
            <a:spLocks noGrp="1"/>
          </p:cNvSpPr>
          <p:nvPr>
            <p:ph type="title"/>
          </p:nvPr>
        </p:nvSpPr>
        <p:spPr>
          <a:xfrm>
            <a:off x="2127234" y="389838"/>
            <a:ext cx="7937532" cy="1325563"/>
          </a:xfrm>
        </p:spPr>
        <p:txBody>
          <a:bodyPr>
            <a:normAutofit/>
          </a:bodyPr>
          <a:lstStyle/>
          <a:p>
            <a:pPr algn="ctr"/>
            <a:r>
              <a:rPr lang="en-GB" b="1">
                <a:latin typeface="Montserrat" panose="00000500000000000000"/>
              </a:rPr>
              <a:t>Today’s Session</a:t>
            </a:r>
          </a:p>
        </p:txBody>
      </p:sp>
      <p:graphicFrame>
        <p:nvGraphicFramePr>
          <p:cNvPr id="4" name="Table 4">
            <a:extLst>
              <a:ext uri="{FF2B5EF4-FFF2-40B4-BE49-F238E27FC236}">
                <a16:creationId xmlns:a16="http://schemas.microsoft.com/office/drawing/2014/main" id="{EE107721-63CA-4618-9380-70D1B36153FF}"/>
              </a:ext>
            </a:extLst>
          </p:cNvPr>
          <p:cNvGraphicFramePr>
            <a:graphicFrameLocks noGrp="1"/>
          </p:cNvGraphicFramePr>
          <p:nvPr>
            <p:extLst>
              <p:ext uri="{D42A27DB-BD31-4B8C-83A1-F6EECF244321}">
                <p14:modId xmlns:p14="http://schemas.microsoft.com/office/powerpoint/2010/main" val="4134604417"/>
              </p:ext>
            </p:extLst>
          </p:nvPr>
        </p:nvGraphicFramePr>
        <p:xfrm>
          <a:off x="2741614" y="2011923"/>
          <a:ext cx="6478586" cy="3444562"/>
        </p:xfrm>
        <a:graphic>
          <a:graphicData uri="http://schemas.openxmlformats.org/drawingml/2006/table">
            <a:tbl>
              <a:tblPr firstRow="1" bandRow="1">
                <a:tableStyleId>{5940675A-B579-460E-94D1-54222C63F5DA}</a:tableStyleId>
              </a:tblPr>
              <a:tblGrid>
                <a:gridCol w="1906218">
                  <a:extLst>
                    <a:ext uri="{9D8B030D-6E8A-4147-A177-3AD203B41FA5}">
                      <a16:colId xmlns:a16="http://schemas.microsoft.com/office/drawing/2014/main" val="161554585"/>
                    </a:ext>
                  </a:extLst>
                </a:gridCol>
                <a:gridCol w="4572368">
                  <a:extLst>
                    <a:ext uri="{9D8B030D-6E8A-4147-A177-3AD203B41FA5}">
                      <a16:colId xmlns:a16="http://schemas.microsoft.com/office/drawing/2014/main" val="2646161452"/>
                    </a:ext>
                  </a:extLst>
                </a:gridCol>
              </a:tblGrid>
              <a:tr h="172228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p>
                      <a:endParaRPr lang="en-GB" dirty="0"/>
                    </a:p>
                    <a:p>
                      <a:r>
                        <a:rPr lang="en-GB" sz="2000" b="1" dirty="0">
                          <a:latin typeface="Montserrat" panose="00000500000000000000"/>
                        </a:rPr>
                        <a:t>We will take up to 55 minutes.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836357"/>
                  </a:ext>
                </a:extLst>
              </a:tr>
              <a:tr h="1722281">
                <a:tc>
                  <a:txBody>
                    <a:bodyPr/>
                    <a:lstStyle/>
                    <a:p>
                      <a:endParaRPr lang="en-GB" b="1">
                        <a:latin typeface="Montserrat" panose="0000050000000000000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b="1" dirty="0">
                        <a:latin typeface="Montserrat" panose="00000500000000000000"/>
                      </a:endParaRPr>
                    </a:p>
                    <a:p>
                      <a:endParaRPr lang="en-GB" b="1" dirty="0">
                        <a:latin typeface="Montserrat" panose="00000500000000000000"/>
                      </a:endParaRPr>
                    </a:p>
                    <a:p>
                      <a:r>
                        <a:rPr lang="en-GB" sz="2000" b="1" dirty="0">
                          <a:latin typeface="Montserrat" panose="00000500000000000000"/>
                        </a:rPr>
                        <a:t>You will need a pen and paper.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5642681"/>
                  </a:ext>
                </a:extLst>
              </a:tr>
            </a:tbl>
          </a:graphicData>
        </a:graphic>
      </p:graphicFrame>
      <p:pic>
        <p:nvPicPr>
          <p:cNvPr id="8" name="Picture 7">
            <a:extLst>
              <a:ext uri="{FF2B5EF4-FFF2-40B4-BE49-F238E27FC236}">
                <a16:creationId xmlns:a16="http://schemas.microsoft.com/office/drawing/2014/main" id="{6EF1B034-2AD1-4F6C-8BD3-27737D16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34" y="1851948"/>
            <a:ext cx="3255271" cy="1831852"/>
          </a:xfrm>
          <a:prstGeom prst="rect">
            <a:avLst/>
          </a:prstGeom>
        </p:spPr>
      </p:pic>
      <p:pic>
        <p:nvPicPr>
          <p:cNvPr id="10" name="Picture 9" descr="Icon&#10;&#10;Description automatically generated">
            <a:extLst>
              <a:ext uri="{FF2B5EF4-FFF2-40B4-BE49-F238E27FC236}">
                <a16:creationId xmlns:a16="http://schemas.microsoft.com/office/drawing/2014/main" id="{5BA29DC4-2BF5-4335-969B-C34FE42A3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261" y="3784608"/>
            <a:ext cx="2735215" cy="1539199"/>
          </a:xfrm>
          <a:prstGeom prst="rect">
            <a:avLst/>
          </a:prstGeom>
        </p:spPr>
      </p:pic>
    </p:spTree>
    <p:extLst>
      <p:ext uri="{BB962C8B-B14F-4D97-AF65-F5344CB8AC3E}">
        <p14:creationId xmlns:p14="http://schemas.microsoft.com/office/powerpoint/2010/main" val="30888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ADD3-B01B-48DB-9B98-E1F2DE856FF0}"/>
              </a:ext>
            </a:extLst>
          </p:cNvPr>
          <p:cNvSpPr>
            <a:spLocks noGrp="1"/>
          </p:cNvSpPr>
          <p:nvPr>
            <p:ph type="title"/>
          </p:nvPr>
        </p:nvSpPr>
        <p:spPr>
          <a:xfrm>
            <a:off x="3467100" y="278628"/>
            <a:ext cx="5257800" cy="1325563"/>
          </a:xfrm>
        </p:spPr>
        <p:txBody>
          <a:bodyPr>
            <a:noAutofit/>
          </a:bodyPr>
          <a:lstStyle/>
          <a:p>
            <a:pPr algn="ctr"/>
            <a:r>
              <a:rPr lang="en-GB" b="1">
                <a:solidFill>
                  <a:schemeClr val="tx1"/>
                </a:solidFill>
                <a:latin typeface="Montserrat" panose="00000500000000000000"/>
              </a:rPr>
              <a:t>Learning Objectives</a:t>
            </a:r>
          </a:p>
        </p:txBody>
      </p:sp>
      <p:sp>
        <p:nvSpPr>
          <p:cNvPr id="3" name="Content Placeholder 2">
            <a:extLst>
              <a:ext uri="{FF2B5EF4-FFF2-40B4-BE49-F238E27FC236}">
                <a16:creationId xmlns:a16="http://schemas.microsoft.com/office/drawing/2014/main" id="{3634D0F0-CD4D-4622-8D8C-E45C89696199}"/>
              </a:ext>
            </a:extLst>
          </p:cNvPr>
          <p:cNvSpPr>
            <a:spLocks noGrp="1"/>
          </p:cNvSpPr>
          <p:nvPr>
            <p:ph idx="1"/>
          </p:nvPr>
        </p:nvSpPr>
        <p:spPr>
          <a:xfrm>
            <a:off x="838200" y="1825625"/>
            <a:ext cx="9375183" cy="4351338"/>
          </a:xfrm>
        </p:spPr>
        <p:txBody>
          <a:bodyPr>
            <a:normAutofit/>
          </a:bodyPr>
          <a:lstStyle/>
          <a:p>
            <a:r>
              <a:rPr lang="en-GB" sz="2000" dirty="0">
                <a:latin typeface="Montserrat" panose="00000500000000000000"/>
              </a:rPr>
              <a:t> You will understand what a </a:t>
            </a:r>
            <a:r>
              <a:rPr lang="en-GB" sz="2000" b="1" dirty="0">
                <a:latin typeface="Montserrat" panose="00000500000000000000"/>
              </a:rPr>
              <a:t>Pitch</a:t>
            </a:r>
            <a:r>
              <a:rPr lang="en-GB" sz="2000" dirty="0">
                <a:latin typeface="Montserrat" panose="00000500000000000000"/>
              </a:rPr>
              <a:t> is and when you may need one.</a:t>
            </a:r>
          </a:p>
          <a:p>
            <a:endParaRPr lang="en-GB" sz="2000" dirty="0">
              <a:latin typeface="Montserrat" panose="00000500000000000000"/>
            </a:endParaRPr>
          </a:p>
          <a:p>
            <a:r>
              <a:rPr lang="en-GB" sz="2000" dirty="0">
                <a:latin typeface="Montserrat" panose="00000500000000000000"/>
              </a:rPr>
              <a:t>You will be able to understand different </a:t>
            </a:r>
            <a:r>
              <a:rPr lang="en-GB" sz="2000" b="1" dirty="0">
                <a:latin typeface="Montserrat" panose="00000500000000000000"/>
              </a:rPr>
              <a:t>objectives, audiences</a:t>
            </a:r>
            <a:r>
              <a:rPr lang="en-GB" sz="2000" dirty="0">
                <a:latin typeface="Montserrat" panose="00000500000000000000"/>
              </a:rPr>
              <a:t> and </a:t>
            </a:r>
            <a:r>
              <a:rPr lang="en-GB" sz="2000" b="1" dirty="0">
                <a:latin typeface="Montserrat" panose="00000500000000000000"/>
              </a:rPr>
              <a:t>structures</a:t>
            </a:r>
            <a:r>
              <a:rPr lang="en-GB" sz="2000" dirty="0">
                <a:latin typeface="Montserrat" panose="00000500000000000000"/>
              </a:rPr>
              <a:t> of a pitch.</a:t>
            </a:r>
          </a:p>
          <a:p>
            <a:endParaRPr lang="en-GB" sz="2000" dirty="0">
              <a:latin typeface="Montserrat" panose="00000500000000000000"/>
            </a:endParaRPr>
          </a:p>
          <a:p>
            <a:r>
              <a:rPr lang="en-GB" sz="2000" dirty="0">
                <a:latin typeface="Montserrat" panose="00000500000000000000"/>
              </a:rPr>
              <a:t>You will have knowledge of </a:t>
            </a:r>
            <a:r>
              <a:rPr lang="en-GB" sz="2000" b="1" dirty="0">
                <a:latin typeface="Montserrat" panose="00000500000000000000"/>
              </a:rPr>
              <a:t>different styles </a:t>
            </a:r>
            <a:r>
              <a:rPr lang="en-GB" sz="2000" dirty="0">
                <a:latin typeface="Montserrat" panose="00000500000000000000"/>
              </a:rPr>
              <a:t>of Pitch.</a:t>
            </a:r>
          </a:p>
          <a:p>
            <a:pPr marL="0" indent="0">
              <a:buNone/>
            </a:pPr>
            <a:endParaRPr lang="en-GB" sz="2000" dirty="0">
              <a:latin typeface="Montserrat" panose="00000500000000000000"/>
            </a:endParaRPr>
          </a:p>
        </p:txBody>
      </p:sp>
      <p:pic>
        <p:nvPicPr>
          <p:cNvPr id="5" name="Picture 4">
            <a:extLst>
              <a:ext uri="{FF2B5EF4-FFF2-40B4-BE49-F238E27FC236}">
                <a16:creationId xmlns:a16="http://schemas.microsoft.com/office/drawing/2014/main" id="{DFA30B5B-8389-4A0E-AC07-29F5A098B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214" y="3085368"/>
            <a:ext cx="3255271" cy="1831852"/>
          </a:xfrm>
          <a:prstGeom prst="rect">
            <a:avLst/>
          </a:prstGeom>
        </p:spPr>
      </p:pic>
    </p:spTree>
    <p:extLst>
      <p:ext uri="{BB962C8B-B14F-4D97-AF65-F5344CB8AC3E}">
        <p14:creationId xmlns:p14="http://schemas.microsoft.com/office/powerpoint/2010/main" val="209219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05C0-989E-4E33-AA2F-9ECF887E230B}"/>
              </a:ext>
            </a:extLst>
          </p:cNvPr>
          <p:cNvSpPr>
            <a:spLocks noGrp="1"/>
          </p:cNvSpPr>
          <p:nvPr>
            <p:ph type="title"/>
          </p:nvPr>
        </p:nvSpPr>
        <p:spPr/>
        <p:txBody>
          <a:bodyPr>
            <a:normAutofit/>
          </a:bodyPr>
          <a:lstStyle/>
          <a:p>
            <a:pPr algn="ctr"/>
            <a:r>
              <a:rPr lang="en-GB" b="1" dirty="0">
                <a:latin typeface="Montserrat" panose="00000500000000000000"/>
              </a:rPr>
              <a:t>Today’s Topics</a:t>
            </a:r>
            <a:endParaRPr lang="en-GB" b="1" dirty="0">
              <a:solidFill>
                <a:schemeClr val="tx1"/>
              </a:solidFill>
              <a:latin typeface="Montserrat" panose="00000500000000000000"/>
            </a:endParaRPr>
          </a:p>
        </p:txBody>
      </p:sp>
      <p:sp>
        <p:nvSpPr>
          <p:cNvPr id="3" name="Content Placeholder 2">
            <a:extLst>
              <a:ext uri="{FF2B5EF4-FFF2-40B4-BE49-F238E27FC236}">
                <a16:creationId xmlns:a16="http://schemas.microsoft.com/office/drawing/2014/main" id="{6355BE17-BF07-4B1D-9686-E426A9287CE3}"/>
              </a:ext>
            </a:extLst>
          </p:cNvPr>
          <p:cNvSpPr>
            <a:spLocks noGrp="1"/>
          </p:cNvSpPr>
          <p:nvPr>
            <p:ph idx="1"/>
          </p:nvPr>
        </p:nvSpPr>
        <p:spPr/>
        <p:txBody>
          <a:bodyPr>
            <a:normAutofit/>
          </a:bodyPr>
          <a:lstStyle/>
          <a:p>
            <a:endParaRPr lang="en-GB" dirty="0">
              <a:solidFill>
                <a:srgbClr val="898989"/>
              </a:solidFill>
            </a:endParaRPr>
          </a:p>
          <a:p>
            <a:endParaRPr lang="en-GB" dirty="0">
              <a:solidFill>
                <a:srgbClr val="898989"/>
              </a:solidFill>
            </a:endParaRPr>
          </a:p>
        </p:txBody>
      </p:sp>
      <p:sp>
        <p:nvSpPr>
          <p:cNvPr id="4" name="TextBox 3">
            <a:extLst>
              <a:ext uri="{FF2B5EF4-FFF2-40B4-BE49-F238E27FC236}">
                <a16:creationId xmlns:a16="http://schemas.microsoft.com/office/drawing/2014/main" id="{CDAF69EC-DC2C-45F2-9DC1-16F87C9D2E17}"/>
              </a:ext>
            </a:extLst>
          </p:cNvPr>
          <p:cNvSpPr txBox="1"/>
          <p:nvPr/>
        </p:nvSpPr>
        <p:spPr>
          <a:xfrm>
            <a:off x="838200" y="2090172"/>
            <a:ext cx="4366461"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err="1">
                <a:latin typeface="Montserrat" panose="00000500000000000000"/>
              </a:rPr>
              <a:t>Menti</a:t>
            </a:r>
            <a:endParaRPr lang="en-GB" sz="2400" dirty="0">
              <a:latin typeface="Montserrat" panose="00000500000000000000"/>
            </a:endParaRP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r>
              <a:rPr lang="en-GB" sz="2400" dirty="0">
                <a:latin typeface="Montserrat" panose="00000500000000000000"/>
              </a:rPr>
              <a:t>Kirstin – Skills Development Scotland </a:t>
            </a: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r>
              <a:rPr lang="en-GB" sz="2400" dirty="0">
                <a:latin typeface="Montserrat" panose="00000500000000000000"/>
              </a:rPr>
              <a:t>Audiences</a:t>
            </a:r>
          </a:p>
          <a:p>
            <a:pPr marL="457200" indent="-457200">
              <a:buFont typeface="Arial" panose="020B0604020202020204" pitchFamily="34" charset="0"/>
              <a:buChar char="•"/>
            </a:pPr>
            <a:endParaRPr lang="en-GB" sz="2400" dirty="0">
              <a:latin typeface="Montserrat" panose="00000500000000000000"/>
            </a:endParaRPr>
          </a:p>
        </p:txBody>
      </p:sp>
      <p:pic>
        <p:nvPicPr>
          <p:cNvPr id="6" name="Picture 5">
            <a:extLst>
              <a:ext uri="{FF2B5EF4-FFF2-40B4-BE49-F238E27FC236}">
                <a16:creationId xmlns:a16="http://schemas.microsoft.com/office/drawing/2014/main" id="{A7CDE1CA-F091-4D9B-9BB6-8017E3A67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032" y="4001294"/>
            <a:ext cx="3255271" cy="1831852"/>
          </a:xfrm>
          <a:prstGeom prst="rect">
            <a:avLst/>
          </a:prstGeom>
        </p:spPr>
      </p:pic>
      <p:sp>
        <p:nvSpPr>
          <p:cNvPr id="7" name="TextBox 6">
            <a:extLst>
              <a:ext uri="{FF2B5EF4-FFF2-40B4-BE49-F238E27FC236}">
                <a16:creationId xmlns:a16="http://schemas.microsoft.com/office/drawing/2014/main" id="{D4472E90-0AA0-47E0-B8A4-25761994502D}"/>
              </a:ext>
            </a:extLst>
          </p:cNvPr>
          <p:cNvSpPr txBox="1"/>
          <p:nvPr/>
        </p:nvSpPr>
        <p:spPr>
          <a:xfrm>
            <a:off x="4961164" y="2142051"/>
            <a:ext cx="6031774" cy="2308324"/>
          </a:xfrm>
          <a:prstGeom prst="rect">
            <a:avLst/>
          </a:prstGeom>
          <a:noFill/>
        </p:spPr>
        <p:txBody>
          <a:bodyPr wrap="square">
            <a:spAutoFit/>
          </a:bodyPr>
          <a:lstStyle/>
          <a:p>
            <a:pPr marL="457200" indent="-457200">
              <a:buFont typeface="Arial" panose="020B0604020202020204" pitchFamily="34" charset="0"/>
              <a:buChar char="•"/>
            </a:pPr>
            <a:r>
              <a:rPr lang="en-GB" sz="2400" dirty="0">
                <a:latin typeface="Montserrat" panose="00000500000000000000"/>
              </a:rPr>
              <a:t>Types of Pitch</a:t>
            </a: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r>
              <a:rPr lang="en-GB" sz="2400" dirty="0">
                <a:latin typeface="Montserrat" panose="00000500000000000000"/>
              </a:rPr>
              <a:t>Pitching Styles</a:t>
            </a: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r>
              <a:rPr lang="en-GB" sz="2400" dirty="0">
                <a:latin typeface="Montserrat" panose="00000500000000000000"/>
              </a:rPr>
              <a:t>Pitch Structure</a:t>
            </a:r>
          </a:p>
          <a:p>
            <a:endParaRPr lang="en-GB" sz="2400" dirty="0">
              <a:latin typeface="Montserrat" panose="00000500000000000000"/>
            </a:endParaRPr>
          </a:p>
        </p:txBody>
      </p:sp>
    </p:spTree>
    <p:extLst>
      <p:ext uri="{BB962C8B-B14F-4D97-AF65-F5344CB8AC3E}">
        <p14:creationId xmlns:p14="http://schemas.microsoft.com/office/powerpoint/2010/main" val="398003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E06FDA-1E75-4CDF-9D9A-BAA8AFDD133C}"/>
              </a:ext>
            </a:extLst>
          </p:cNvPr>
          <p:cNvPicPr>
            <a:picLocks noChangeAspect="1"/>
          </p:cNvPicPr>
          <p:nvPr/>
        </p:nvPicPr>
        <p:blipFill>
          <a:blip r:embed="rId2"/>
          <a:stretch>
            <a:fillRect/>
          </a:stretch>
        </p:blipFill>
        <p:spPr>
          <a:xfrm>
            <a:off x="634119" y="0"/>
            <a:ext cx="10923761" cy="6224326"/>
          </a:xfrm>
          <a:prstGeom prst="rect">
            <a:avLst/>
          </a:prstGeom>
        </p:spPr>
      </p:pic>
    </p:spTree>
    <p:extLst>
      <p:ext uri="{BB962C8B-B14F-4D97-AF65-F5344CB8AC3E}">
        <p14:creationId xmlns:p14="http://schemas.microsoft.com/office/powerpoint/2010/main" val="295210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CC442F-86E9-4EAF-846D-85EC459AAD92}"/>
              </a:ext>
            </a:extLst>
          </p:cNvPr>
          <p:cNvSpPr txBox="1"/>
          <p:nvPr/>
        </p:nvSpPr>
        <p:spPr>
          <a:xfrm>
            <a:off x="972830" y="2261167"/>
            <a:ext cx="3776970"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9" name="Title 1">
            <a:extLst>
              <a:ext uri="{FF2B5EF4-FFF2-40B4-BE49-F238E27FC236}">
                <a16:creationId xmlns:a16="http://schemas.microsoft.com/office/drawing/2014/main" id="{979E2E85-99C4-41C5-9C39-3215BA1E4FF3}"/>
              </a:ext>
            </a:extLst>
          </p:cNvPr>
          <p:cNvSpPr>
            <a:spLocks noGrp="1"/>
          </p:cNvSpPr>
          <p:nvPr>
            <p:ph type="ctrTitle"/>
          </p:nvPr>
        </p:nvSpPr>
        <p:spPr>
          <a:xfrm>
            <a:off x="1426472" y="1067880"/>
            <a:ext cx="9144000" cy="1191491"/>
          </a:xfrm>
        </p:spPr>
        <p:txBody>
          <a:bodyPr>
            <a:normAutofit/>
          </a:bodyPr>
          <a:lstStyle/>
          <a:p>
            <a:r>
              <a:rPr lang="en-GB" sz="4800" dirty="0">
                <a:solidFill>
                  <a:schemeClr val="tx1"/>
                </a:solidFill>
                <a:latin typeface="Montserrat" panose="00000500000000000000"/>
              </a:rPr>
              <a:t>Kirstin Gray</a:t>
            </a:r>
            <a:endParaRPr lang="en-GB" sz="4800" b="1" dirty="0">
              <a:solidFill>
                <a:schemeClr val="tx1"/>
              </a:solidFill>
              <a:latin typeface="Montserrat" panose="00000500000000000000"/>
            </a:endParaRPr>
          </a:p>
        </p:txBody>
      </p:sp>
      <p:pic>
        <p:nvPicPr>
          <p:cNvPr id="11" name="Picture 10" descr="A picture containing graphical user interface&#10;&#10;Description automatically generated">
            <a:extLst>
              <a:ext uri="{FF2B5EF4-FFF2-40B4-BE49-F238E27FC236}">
                <a16:creationId xmlns:a16="http://schemas.microsoft.com/office/drawing/2014/main" id="{563CA6A4-4F3A-4F8C-9102-8F20C17E4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463" y="2584332"/>
            <a:ext cx="4311074" cy="2778622"/>
          </a:xfrm>
          <a:prstGeom prst="rect">
            <a:avLst/>
          </a:prstGeom>
        </p:spPr>
      </p:pic>
    </p:spTree>
    <p:extLst>
      <p:ext uri="{BB962C8B-B14F-4D97-AF65-F5344CB8AC3E}">
        <p14:creationId xmlns:p14="http://schemas.microsoft.com/office/powerpoint/2010/main" val="78715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B096-56B6-4DE3-A5E4-0DE3FAEDE043}"/>
              </a:ext>
            </a:extLst>
          </p:cNvPr>
          <p:cNvSpPr>
            <a:spLocks noGrp="1"/>
          </p:cNvSpPr>
          <p:nvPr>
            <p:ph type="title"/>
          </p:nvPr>
        </p:nvSpPr>
        <p:spPr/>
        <p:txBody>
          <a:bodyPr/>
          <a:lstStyle/>
          <a:p>
            <a:r>
              <a:rPr lang="en-GB" b="1" dirty="0"/>
              <a:t>Marketing Methods</a:t>
            </a:r>
          </a:p>
        </p:txBody>
      </p:sp>
      <p:sp>
        <p:nvSpPr>
          <p:cNvPr id="3" name="Content Placeholder 2">
            <a:extLst>
              <a:ext uri="{FF2B5EF4-FFF2-40B4-BE49-F238E27FC236}">
                <a16:creationId xmlns:a16="http://schemas.microsoft.com/office/drawing/2014/main" id="{6037C990-E944-4838-934F-1AAA9D21488F}"/>
              </a:ext>
            </a:extLst>
          </p:cNvPr>
          <p:cNvSpPr>
            <a:spLocks noGrp="1"/>
          </p:cNvSpPr>
          <p:nvPr>
            <p:ph idx="1"/>
          </p:nvPr>
        </p:nvSpPr>
        <p:spPr>
          <a:xfrm>
            <a:off x="5264332" y="1913483"/>
            <a:ext cx="4613366" cy="3555500"/>
          </a:xfrm>
        </p:spPr>
        <p:txBody>
          <a:bodyPr>
            <a:noAutofit/>
          </a:bodyPr>
          <a:lstStyle/>
          <a:p>
            <a:pPr marL="342900" indent="-342900">
              <a:buFont typeface="Arial" panose="020B0604020202020204" pitchFamily="34" charset="0"/>
              <a:buChar char="•"/>
            </a:pPr>
            <a:r>
              <a:rPr lang="en-GB" sz="2400" dirty="0">
                <a:latin typeface="Montserrat" panose="00000500000000000000"/>
                <a:ea typeface="+mn-lt"/>
                <a:cs typeface="+mn-lt"/>
              </a:rPr>
              <a:t>Paid advertising</a:t>
            </a:r>
          </a:p>
          <a:p>
            <a:pPr marL="342900" indent="-342900">
              <a:buFont typeface="Arial" panose="020B0604020202020204" pitchFamily="34" charset="0"/>
              <a:buChar char="•"/>
            </a:pPr>
            <a:endParaRPr lang="en-GB" sz="2400" dirty="0">
              <a:latin typeface="Montserrat" panose="00000500000000000000"/>
              <a:ea typeface="+mn-lt"/>
              <a:cs typeface="+mn-lt"/>
            </a:endParaRPr>
          </a:p>
          <a:p>
            <a:pPr marL="342900" indent="-342900">
              <a:buFont typeface="Arial" panose="020B0604020202020204" pitchFamily="34" charset="0"/>
              <a:buChar char="•"/>
            </a:pPr>
            <a:r>
              <a:rPr lang="en-GB" sz="2400" dirty="0">
                <a:latin typeface="Montserrat" panose="00000500000000000000"/>
                <a:ea typeface="+mn-lt"/>
                <a:cs typeface="+mn-lt"/>
              </a:rPr>
              <a:t>Cause marketing</a:t>
            </a:r>
          </a:p>
          <a:p>
            <a:pPr marL="342900" indent="-342900">
              <a:buFont typeface="Arial" panose="020B0604020202020204" pitchFamily="34" charset="0"/>
              <a:buChar char="•"/>
            </a:pPr>
            <a:endParaRPr lang="en-GB" sz="2400" dirty="0">
              <a:latin typeface="Montserrat" panose="00000500000000000000"/>
              <a:ea typeface="+mn-lt"/>
              <a:cs typeface="+mn-lt"/>
            </a:endParaRPr>
          </a:p>
          <a:p>
            <a:pPr marL="342900" indent="-342900">
              <a:buFont typeface="Arial" panose="020B0604020202020204" pitchFamily="34" charset="0"/>
              <a:buChar char="•"/>
            </a:pPr>
            <a:r>
              <a:rPr lang="en-GB" sz="2400" dirty="0">
                <a:latin typeface="Montserrat" panose="00000500000000000000"/>
                <a:ea typeface="+mn-lt"/>
                <a:cs typeface="+mn-lt"/>
              </a:rPr>
              <a:t>Relationship marketing</a:t>
            </a:r>
          </a:p>
          <a:p>
            <a:pPr marL="342900" indent="-342900">
              <a:buFont typeface="Arial" panose="020B0604020202020204" pitchFamily="34" charset="0"/>
              <a:buChar char="•"/>
            </a:pPr>
            <a:endParaRPr lang="en-GB" sz="2400" dirty="0">
              <a:latin typeface="Montserrat" panose="00000500000000000000"/>
              <a:ea typeface="+mn-lt"/>
              <a:cs typeface="+mn-lt"/>
            </a:endParaRPr>
          </a:p>
          <a:p>
            <a:pPr marL="342900" indent="-342900">
              <a:buFont typeface="Arial" panose="020B0604020202020204" pitchFamily="34" charset="0"/>
              <a:buChar char="•"/>
            </a:pPr>
            <a:r>
              <a:rPr lang="en-GB" sz="2400" dirty="0">
                <a:latin typeface="Montserrat" panose="00000500000000000000"/>
                <a:ea typeface="+mn-lt"/>
                <a:cs typeface="+mn-lt"/>
              </a:rPr>
              <a:t>Undercover marketing</a:t>
            </a:r>
            <a:endParaRPr lang="en-GB" sz="2400" dirty="0"/>
          </a:p>
        </p:txBody>
      </p:sp>
      <p:sp>
        <p:nvSpPr>
          <p:cNvPr id="5" name="Content Placeholder 2">
            <a:extLst>
              <a:ext uri="{FF2B5EF4-FFF2-40B4-BE49-F238E27FC236}">
                <a16:creationId xmlns:a16="http://schemas.microsoft.com/office/drawing/2014/main" id="{2086D007-42EF-411C-979C-DC95DA472ADD}"/>
              </a:ext>
            </a:extLst>
          </p:cNvPr>
          <p:cNvSpPr txBox="1">
            <a:spLocks/>
          </p:cNvSpPr>
          <p:nvPr/>
        </p:nvSpPr>
        <p:spPr>
          <a:xfrm>
            <a:off x="650966" y="1913483"/>
            <a:ext cx="4613366" cy="3555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Montserrat" panose="00000500000000000000"/>
                <a:ea typeface="+mn-lt"/>
                <a:cs typeface="+mn-lt"/>
              </a:rPr>
              <a:t>Word of mouth</a:t>
            </a:r>
          </a:p>
          <a:p>
            <a:endParaRPr lang="en-GB" sz="2400">
              <a:latin typeface="Montserrat" panose="00000500000000000000"/>
              <a:ea typeface="+mn-lt"/>
              <a:cs typeface="+mn-lt"/>
            </a:endParaRPr>
          </a:p>
          <a:p>
            <a:r>
              <a:rPr lang="en-GB" sz="2400">
                <a:latin typeface="Montserrat" panose="00000500000000000000"/>
                <a:ea typeface="+mn-lt"/>
                <a:cs typeface="+mn-lt"/>
              </a:rPr>
              <a:t>Transactional marketing</a:t>
            </a:r>
          </a:p>
          <a:p>
            <a:endParaRPr lang="en-GB" sz="2400">
              <a:latin typeface="Montserrat" panose="00000500000000000000"/>
              <a:ea typeface="+mn-lt"/>
              <a:cs typeface="+mn-lt"/>
            </a:endParaRPr>
          </a:p>
          <a:p>
            <a:r>
              <a:rPr lang="en-GB" sz="2400">
                <a:latin typeface="Montserrat" panose="00000500000000000000"/>
                <a:ea typeface="+mn-lt"/>
                <a:cs typeface="+mn-lt"/>
              </a:rPr>
              <a:t>Diversity marketing</a:t>
            </a:r>
          </a:p>
          <a:p>
            <a:endParaRPr lang="en-GB" sz="2400">
              <a:latin typeface="Montserrat" panose="00000500000000000000"/>
              <a:ea typeface="+mn-lt"/>
              <a:cs typeface="+mn-lt"/>
            </a:endParaRPr>
          </a:p>
          <a:p>
            <a:r>
              <a:rPr lang="en-GB" sz="2400">
                <a:latin typeface="Montserrat" panose="00000500000000000000"/>
                <a:ea typeface="+mn-lt"/>
                <a:cs typeface="+mn-lt"/>
              </a:rPr>
              <a:t>Emotional marketing </a:t>
            </a:r>
            <a:endParaRPr lang="en-GB" sz="2400" dirty="0">
              <a:latin typeface="Montserrat" panose="00000500000000000000"/>
              <a:ea typeface="+mn-lt"/>
              <a:cs typeface="+mn-lt"/>
            </a:endParaRPr>
          </a:p>
        </p:txBody>
      </p:sp>
      <p:pic>
        <p:nvPicPr>
          <p:cNvPr id="6" name="Graphic 5" descr="Marketing with solid fill">
            <a:extLst>
              <a:ext uri="{FF2B5EF4-FFF2-40B4-BE49-F238E27FC236}">
                <a16:creationId xmlns:a16="http://schemas.microsoft.com/office/drawing/2014/main" id="{8CFBE3F1-058A-4982-8465-F0DAA0E550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5869" y="2001889"/>
            <a:ext cx="914400" cy="914400"/>
          </a:xfrm>
          <a:prstGeom prst="rect">
            <a:avLst/>
          </a:prstGeom>
        </p:spPr>
      </p:pic>
      <p:pic>
        <p:nvPicPr>
          <p:cNvPr id="7" name="Graphic 6" descr="Polaroid Pictures with solid fill">
            <a:extLst>
              <a:ext uri="{FF2B5EF4-FFF2-40B4-BE49-F238E27FC236}">
                <a16:creationId xmlns:a16="http://schemas.microsoft.com/office/drawing/2014/main" id="{E46D4F3D-9696-49F0-AF42-63229DC23F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3069" y="3941712"/>
            <a:ext cx="914400" cy="914400"/>
          </a:xfrm>
          <a:prstGeom prst="rect">
            <a:avLst/>
          </a:prstGeom>
        </p:spPr>
      </p:pic>
    </p:spTree>
    <p:extLst>
      <p:ext uri="{BB962C8B-B14F-4D97-AF65-F5344CB8AC3E}">
        <p14:creationId xmlns:p14="http://schemas.microsoft.com/office/powerpoint/2010/main" val="299686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B9A0-AB7D-48E8-B4A0-EC7C9AD994FF}"/>
              </a:ext>
            </a:extLst>
          </p:cNvPr>
          <p:cNvSpPr>
            <a:spLocks noGrp="1"/>
          </p:cNvSpPr>
          <p:nvPr>
            <p:ph type="title"/>
          </p:nvPr>
        </p:nvSpPr>
        <p:spPr>
          <a:xfrm>
            <a:off x="838200" y="365125"/>
            <a:ext cx="3026664" cy="1325563"/>
          </a:xfrm>
        </p:spPr>
        <p:txBody>
          <a:bodyPr>
            <a:normAutofit/>
          </a:bodyPr>
          <a:lstStyle/>
          <a:p>
            <a:r>
              <a:rPr lang="en-GB" sz="4000" b="1" dirty="0">
                <a:solidFill>
                  <a:schemeClr val="tx1"/>
                </a:solidFill>
                <a:latin typeface="Montserrat" panose="00000500000000000000"/>
              </a:rPr>
              <a:t>Pitching</a:t>
            </a:r>
          </a:p>
        </p:txBody>
      </p:sp>
      <p:sp>
        <p:nvSpPr>
          <p:cNvPr id="3" name="Content Placeholder 2">
            <a:extLst>
              <a:ext uri="{FF2B5EF4-FFF2-40B4-BE49-F238E27FC236}">
                <a16:creationId xmlns:a16="http://schemas.microsoft.com/office/drawing/2014/main" id="{EC089333-95A4-40BC-84F7-39CD69E4956D}"/>
              </a:ext>
            </a:extLst>
          </p:cNvPr>
          <p:cNvSpPr>
            <a:spLocks noGrp="1"/>
          </p:cNvSpPr>
          <p:nvPr>
            <p:ph idx="1"/>
          </p:nvPr>
        </p:nvSpPr>
        <p:spPr/>
        <p:txBody>
          <a:bodyPr>
            <a:normAutofit/>
          </a:bodyPr>
          <a:lstStyle/>
          <a:p>
            <a:pPr marL="0" indent="0">
              <a:buNone/>
            </a:pPr>
            <a:r>
              <a:rPr lang="en-GB" sz="2000" b="1" dirty="0">
                <a:latin typeface="Montserrat" panose="00000500000000000000"/>
              </a:rPr>
              <a:t>What is a Pitch?</a:t>
            </a:r>
          </a:p>
          <a:p>
            <a:pPr marL="0" indent="0">
              <a:buNone/>
            </a:pPr>
            <a:r>
              <a:rPr lang="en-GB" sz="2000" dirty="0">
                <a:latin typeface="Montserrat" panose="00000500000000000000"/>
              </a:rPr>
              <a:t>A presentation to share plans, ideas and thoughts usually for a business proposition or project.</a:t>
            </a:r>
          </a:p>
          <a:p>
            <a:pPr marL="0" indent="0">
              <a:buNone/>
            </a:pPr>
            <a:endParaRPr lang="en-GB" sz="2000" b="1" dirty="0">
              <a:latin typeface="Montserrat" panose="00000500000000000000"/>
            </a:endParaRPr>
          </a:p>
          <a:p>
            <a:pPr marL="0" indent="0">
              <a:buNone/>
            </a:pPr>
            <a:r>
              <a:rPr lang="en-GB" sz="2000" b="1" dirty="0">
                <a:latin typeface="Montserrat" panose="00000500000000000000"/>
              </a:rPr>
              <a:t>When might we need to do a Pitch?</a:t>
            </a:r>
          </a:p>
          <a:p>
            <a:r>
              <a:rPr lang="en-GB" sz="2000" dirty="0">
                <a:latin typeface="Montserrat" panose="00000500000000000000"/>
              </a:rPr>
              <a:t>At Work</a:t>
            </a:r>
          </a:p>
          <a:p>
            <a:r>
              <a:rPr lang="en-GB" sz="2000" dirty="0">
                <a:latin typeface="Montserrat" panose="00000500000000000000"/>
              </a:rPr>
              <a:t>School/college</a:t>
            </a:r>
          </a:p>
          <a:p>
            <a:r>
              <a:rPr lang="en-GB" sz="2000" dirty="0">
                <a:latin typeface="Montserrat" panose="00000500000000000000"/>
              </a:rPr>
              <a:t>Starting Up</a:t>
            </a:r>
          </a:p>
          <a:p>
            <a:r>
              <a:rPr lang="en-GB" sz="2000" dirty="0">
                <a:latin typeface="Montserrat" panose="00000500000000000000"/>
              </a:rPr>
              <a:t>Personal Project</a:t>
            </a:r>
          </a:p>
          <a:p>
            <a:pPr marL="0" indent="0">
              <a:buNone/>
            </a:pPr>
            <a:endParaRPr lang="en-GB" dirty="0"/>
          </a:p>
        </p:txBody>
      </p:sp>
      <p:pic>
        <p:nvPicPr>
          <p:cNvPr id="7" name="Picture 6" descr="Icon&#10;&#10;Description automatically generated">
            <a:extLst>
              <a:ext uri="{FF2B5EF4-FFF2-40B4-BE49-F238E27FC236}">
                <a16:creationId xmlns:a16="http://schemas.microsoft.com/office/drawing/2014/main" id="{88A73647-2460-4123-94AC-B9035A8A8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196" y="4001294"/>
            <a:ext cx="2142195" cy="1205486"/>
          </a:xfrm>
          <a:prstGeom prst="rect">
            <a:avLst/>
          </a:prstGeom>
        </p:spPr>
      </p:pic>
    </p:spTree>
    <p:extLst>
      <p:ext uri="{BB962C8B-B14F-4D97-AF65-F5344CB8AC3E}">
        <p14:creationId xmlns:p14="http://schemas.microsoft.com/office/powerpoint/2010/main" val="3187365463"/>
      </p:ext>
    </p:extLst>
  </p:cSld>
  <p:clrMapOvr>
    <a:masterClrMapping/>
  </p:clrMapOvr>
</p:sld>
</file>

<file path=ppt/theme/theme1.xml><?xml version="1.0" encoding="utf-8"?>
<a:theme xmlns:a="http://schemas.openxmlformats.org/drawingml/2006/main" name="bridge2business -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260F19BB3EE849A59A43BC5B39839F" ma:contentTypeVersion="13" ma:contentTypeDescription="Create a new document." ma:contentTypeScope="" ma:versionID="2cd8c3c8093925e2f2ec5e76bdaf244b">
  <xsd:schema xmlns:xsd="http://www.w3.org/2001/XMLSchema" xmlns:xs="http://www.w3.org/2001/XMLSchema" xmlns:p="http://schemas.microsoft.com/office/2006/metadata/properties" xmlns:ns2="ba219be7-c6b8-45e9-a9c6-75b9a59cf5e5" xmlns:ns3="44298118-9cdd-4cd2-bf08-2135060a9396" targetNamespace="http://schemas.microsoft.com/office/2006/metadata/properties" ma:root="true" ma:fieldsID="c078b969574740a7ecac5a011582e44e" ns2:_="" ns3:_="">
    <xsd:import namespace="ba219be7-c6b8-45e9-a9c6-75b9a59cf5e5"/>
    <xsd:import namespace="44298118-9cdd-4cd2-bf08-2135060a93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19be7-c6b8-45e9-a9c6-75b9a59cf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298118-9cdd-4cd2-bf08-2135060a93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4298118-9cdd-4cd2-bf08-2135060a9396">
      <UserInfo>
        <DisplayName>Lisa Wardlaw</DisplayName>
        <AccountId>17</AccountId>
        <AccountType/>
      </UserInfo>
    </SharedWithUsers>
  </documentManagement>
</p:properties>
</file>

<file path=customXml/itemProps1.xml><?xml version="1.0" encoding="utf-8"?>
<ds:datastoreItem xmlns:ds="http://schemas.openxmlformats.org/officeDocument/2006/customXml" ds:itemID="{A3AA5E76-56C9-4F60-84A5-7286EFCDC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19be7-c6b8-45e9-a9c6-75b9a59cf5e5"/>
    <ds:schemaRef ds:uri="44298118-9cdd-4cd2-bf08-2135060a93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7ABEB1-9049-4D56-921D-BC2CD8C3144C}">
  <ds:schemaRefs>
    <ds:schemaRef ds:uri="http://schemas.microsoft.com/sharepoint/v3/contenttype/forms"/>
  </ds:schemaRefs>
</ds:datastoreItem>
</file>

<file path=customXml/itemProps3.xml><?xml version="1.0" encoding="utf-8"?>
<ds:datastoreItem xmlns:ds="http://schemas.openxmlformats.org/officeDocument/2006/customXml" ds:itemID="{AD69FCA9-E794-4C31-90C1-99AEDA56B3D5}">
  <ds:schemaRefs>
    <ds:schemaRef ds:uri="44298118-9cdd-4cd2-bf08-2135060a939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bridge2business - Master</Template>
  <TotalTime>7858</TotalTime>
  <Words>1061</Words>
  <Application>Microsoft Office PowerPoint</Application>
  <PresentationFormat>Widescreen</PresentationFormat>
  <Paragraphs>220</Paragraphs>
  <Slides>22</Slides>
  <Notes>20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bridge2business - Master</vt:lpstr>
      <vt:lpstr>Women Into STEM</vt:lpstr>
      <vt:lpstr>Teams Etiquette</vt:lpstr>
      <vt:lpstr>Today’s Session</vt:lpstr>
      <vt:lpstr>Learning Objectives</vt:lpstr>
      <vt:lpstr>Today’s Topics</vt:lpstr>
      <vt:lpstr>PowerPoint Presentation</vt:lpstr>
      <vt:lpstr>Kirstin Gray</vt:lpstr>
      <vt:lpstr>Marketing Methods</vt:lpstr>
      <vt:lpstr>Pitching</vt:lpstr>
      <vt:lpstr>Objective</vt:lpstr>
      <vt:lpstr>Audience</vt:lpstr>
      <vt:lpstr>Type of Pitch</vt:lpstr>
      <vt:lpstr>Pitching Styles</vt:lpstr>
      <vt:lpstr>Pitching Structure</vt:lpstr>
      <vt:lpstr>Hook</vt:lpstr>
      <vt:lpstr>Hook</vt:lpstr>
      <vt:lpstr>How to improve your Pitching</vt:lpstr>
      <vt:lpstr>Round - Up</vt:lpstr>
      <vt:lpstr>Homework Task</vt:lpstr>
      <vt:lpstr>PowerPoint Presentation</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Generation</dc:title>
  <dc:creator>Kirsty Hepburn</dc:creator>
  <cp:lastModifiedBy>Morven McColl</cp:lastModifiedBy>
  <cp:revision>20</cp:revision>
  <dcterms:created xsi:type="dcterms:W3CDTF">2021-02-02T14:26:02Z</dcterms:created>
  <dcterms:modified xsi:type="dcterms:W3CDTF">2023-03-16T14:33:44Z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0x01010077260F19BB3EE849A59A43BC5B39839F</vt:lpwstr>
  </property>
</Properties>
</file>